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63" r:id="rId2"/>
    <p:sldId id="283" r:id="rId3"/>
    <p:sldId id="284" r:id="rId4"/>
    <p:sldId id="28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15" r:id="rId16"/>
    <p:sldId id="316" r:id="rId17"/>
    <p:sldId id="286" r:id="rId18"/>
    <p:sldId id="346" r:id="rId19"/>
    <p:sldId id="347" r:id="rId20"/>
    <p:sldId id="353" r:id="rId21"/>
    <p:sldId id="348" r:id="rId22"/>
    <p:sldId id="349" r:id="rId23"/>
    <p:sldId id="350" r:id="rId24"/>
    <p:sldId id="354" r:id="rId25"/>
    <p:sldId id="357" r:id="rId26"/>
    <p:sldId id="358" r:id="rId27"/>
    <p:sldId id="359" r:id="rId28"/>
    <p:sldId id="355" r:id="rId29"/>
    <p:sldId id="356" r:id="rId30"/>
    <p:sldId id="351" r:id="rId31"/>
    <p:sldId id="352" r:id="rId32"/>
    <p:sldId id="364" r:id="rId33"/>
    <p:sldId id="360" r:id="rId34"/>
    <p:sldId id="361" r:id="rId35"/>
    <p:sldId id="335" r:id="rId36"/>
    <p:sldId id="365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ở đầu" id="{62BBD8A1-93A1-4716-890A-20E78BCDF832}">
          <p14:sldIdLst>
            <p14:sldId id="263"/>
            <p14:sldId id="283"/>
          </p14:sldIdLst>
        </p14:section>
        <p14:section name="Chủ đề  B-Bài 1- Tớ thao tác với văn bản" id="{3BB5F4FA-AE96-41F2-83D1-3A794892216F}">
          <p14:sldIdLst>
            <p14:sldId id="284"/>
            <p14:sldId id="28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15"/>
          </p14:sldIdLst>
        </p14:section>
        <p14:section name="Chủ đề  B-Bài 2 - Tớ tạo bố cục cho tài liệu" id="{5C4DB356-7F28-40D2-BA68-4F234D0EEDB3}">
          <p14:sldIdLst>
            <p14:sldId id="316"/>
            <p14:sldId id="286"/>
            <p14:sldId id="346"/>
            <p14:sldId id="347"/>
            <p14:sldId id="353"/>
            <p14:sldId id="348"/>
            <p14:sldId id="349"/>
            <p14:sldId id="350"/>
            <p14:sldId id="354"/>
            <p14:sldId id="357"/>
            <p14:sldId id="358"/>
            <p14:sldId id="359"/>
            <p14:sldId id="355"/>
            <p14:sldId id="356"/>
            <p14:sldId id="351"/>
            <p14:sldId id="352"/>
            <p14:sldId id="364"/>
            <p14:sldId id="360"/>
            <p14:sldId id="361"/>
            <p14:sldId id="335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E7E"/>
    <a:srgbClr val="33A3DC"/>
    <a:srgbClr val="41B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85996" autoAdjust="0"/>
  </p:normalViewPr>
  <p:slideViewPr>
    <p:cSldViewPr snapToGrid="0">
      <p:cViewPr varScale="1">
        <p:scale>
          <a:sx n="71" d="100"/>
          <a:sy n="71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92DDC-5723-4348-B74C-D46FE223E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êu Đề Bài 1-Quyển 2-Ap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954" y="5326987"/>
            <a:ext cx="1099310" cy="109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9734" y="5305699"/>
            <a:ext cx="1099310" cy="1099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6361" y="5326987"/>
            <a:ext cx="1099310" cy="1099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012" y="278295"/>
            <a:ext cx="1360988" cy="1797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55448" y="619160"/>
            <a:ext cx="1760446" cy="14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5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êu Đề Bài 2-Quyển 2-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708" y="0"/>
            <a:ext cx="156711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8890" y="245007"/>
            <a:ext cx="2137776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8515" y="5305505"/>
            <a:ext cx="790970" cy="1063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86406" y="5398062"/>
            <a:ext cx="1047744" cy="935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43147" y="5417129"/>
            <a:ext cx="795528" cy="9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-Bài 5- Phan 2-Chủ đề A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Chủ</a:t>
            </a:r>
            <a:r>
              <a:rPr lang="en-US" baseline="0" smtClean="0"/>
              <a:t> đề B</a:t>
            </a:r>
            <a:r>
              <a:rPr lang="en-US" smtClean="0"/>
              <a:t>. Microsoft Word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48600" y="178666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Bài 1. Tớ thao tác với văn bản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777996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2000" smtClean="0">
                <a:solidFill>
                  <a:schemeClr val="bg2"/>
                </a:solidFill>
              </a:defRPr>
            </a:lvl1pPr>
            <a:lvl2pPr algn="ctr">
              <a:defRPr lang="en-US" smtClean="0">
                <a:solidFill>
                  <a:schemeClr val="bg2"/>
                </a:solidFill>
              </a:defRPr>
            </a:lvl2pPr>
            <a:lvl3pPr algn="ctr">
              <a:defRPr lang="en-US" sz="2000" smtClean="0">
                <a:solidFill>
                  <a:schemeClr val="bg2"/>
                </a:solidFill>
              </a:defRPr>
            </a:lvl3pPr>
            <a:lvl4pPr algn="ctr">
              <a:defRPr lang="en-US" sz="2000" smtClean="0">
                <a:solidFill>
                  <a:schemeClr val="bg2"/>
                </a:solidFill>
              </a:defRPr>
            </a:lvl4pPr>
            <a:lvl5pPr algn="ctr"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3753" y="5542391"/>
            <a:ext cx="1324494" cy="1192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566" y="5285862"/>
            <a:ext cx="806314" cy="1136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23543" y="5394024"/>
            <a:ext cx="1202650" cy="102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-Bài 5- Phan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Chủ đề B. Microsoft Word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48600" y="170428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Bài 2. Tớ tạo bố cục cho tài liệu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09860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2000" smtClean="0">
                <a:solidFill>
                  <a:schemeClr val="bg2"/>
                </a:solidFill>
              </a:defRPr>
            </a:lvl1pPr>
            <a:lvl2pPr algn="ctr">
              <a:defRPr lang="en-US" smtClean="0">
                <a:solidFill>
                  <a:schemeClr val="bg2"/>
                </a:solidFill>
              </a:defRPr>
            </a:lvl2pPr>
            <a:lvl3pPr algn="ctr">
              <a:defRPr lang="en-US" sz="2000" smtClean="0">
                <a:solidFill>
                  <a:schemeClr val="bg2"/>
                </a:solidFill>
              </a:defRPr>
            </a:lvl3pPr>
            <a:lvl4pPr algn="ctr">
              <a:defRPr lang="en-US" sz="2000" smtClean="0">
                <a:solidFill>
                  <a:schemeClr val="bg2"/>
                </a:solidFill>
              </a:defRPr>
            </a:lvl4pPr>
            <a:lvl5pPr algn="ctr"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139" y="5141242"/>
            <a:ext cx="1333500" cy="1281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3663" y="5414628"/>
            <a:ext cx="1711528" cy="1008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5" y="5414628"/>
            <a:ext cx="1428750" cy="1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4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áo hiệu Bài tậ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000" y="1044000"/>
            <a:ext cx="7470001" cy="47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4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698" r:id="rId2"/>
    <p:sldLayoutId id="2147483699" r:id="rId3"/>
    <p:sldLayoutId id="2147483713" r:id="rId4"/>
    <p:sldLayoutId id="2147483714" r:id="rId5"/>
    <p:sldLayoutId id="214748372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7" Type="http://schemas.openxmlformats.org/officeDocument/2006/relationships/image" Target="../media/image42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tmp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 </a:t>
            </a:r>
            <a:r>
              <a:rPr lang="en-US" sz="4000"/>
              <a:t>Các Ứng Dụng Chủ </a:t>
            </a:r>
            <a:r>
              <a:rPr lang="en-US" sz="4000" smtClean="0"/>
              <a:t>Chốt</a:t>
            </a:r>
            <a:endParaRPr lang="en-US" sz="4000">
              <a:latin typeface="UTM Duepuntozero" panose="0204060305050602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000" smtClean="0">
                <a:latin typeface="UTM Duepuntozero" panose="02040603050506020204" pitchFamily="18" charset="0"/>
              </a:rPr>
              <a:t>CHỦ ĐỀ B. </a:t>
            </a:r>
            <a:r>
              <a:rPr lang="en-US" sz="3200"/>
              <a:t>MICROSOFT WORD </a:t>
            </a:r>
          </a:p>
          <a:p>
            <a:endParaRPr lang="en-US" sz="3000">
              <a:latin typeface="UTM Duepuntozer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68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A. Thay </a:t>
            </a:r>
            <a:r>
              <a:rPr lang="en-US"/>
              <a:t>đổi khoảng cách giữa các </a:t>
            </a:r>
            <a:r>
              <a:rPr lang="en-US" smtClean="0"/>
              <a:t>dòng</a:t>
            </a:r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11" y="1184483"/>
            <a:ext cx="6013808" cy="458234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1" y="1184483"/>
            <a:ext cx="5998724" cy="10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B. </a:t>
            </a:r>
            <a:r>
              <a:rPr lang="en-US"/>
              <a:t>Thiết lập khoảng cách giữa các Đoạn văn </a:t>
            </a:r>
            <a:r>
              <a:rPr lang="en-US" smtClean="0"/>
              <a:t>bản</a:t>
            </a:r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8" y="1387097"/>
            <a:ext cx="7438420" cy="13745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8738" y="2893520"/>
            <a:ext cx="100987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211D1E"/>
                </a:solidFill>
              </a:rPr>
              <a:t>Để thiết lập hoặc thay đổi khoảng cách đoạn, bạn sử dụng một trong những cách sau: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5744" y="3487854"/>
            <a:ext cx="95222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11D1E"/>
                </a:solidFill>
              </a:rPr>
              <a:t>Trên thẻ </a:t>
            </a:r>
            <a:r>
              <a:rPr lang="en-US" b="1">
                <a:solidFill>
                  <a:srgbClr val="211D1E"/>
                </a:solidFill>
              </a:rPr>
              <a:t>Home</a:t>
            </a:r>
            <a:r>
              <a:rPr lang="en-US">
                <a:solidFill>
                  <a:srgbClr val="211D1E"/>
                </a:solidFill>
              </a:rPr>
              <a:t>, trong nhóm </a:t>
            </a:r>
            <a:r>
              <a:rPr lang="en-US" b="1">
                <a:solidFill>
                  <a:srgbClr val="211D1E"/>
                </a:solidFill>
              </a:rPr>
              <a:t>Paragraph</a:t>
            </a:r>
            <a:r>
              <a:rPr lang="en-US">
                <a:solidFill>
                  <a:srgbClr val="211D1E"/>
                </a:solidFill>
              </a:rPr>
              <a:t>, nhấp chuột vào </a:t>
            </a:r>
            <a:r>
              <a:rPr lang="en-US" smtClean="0">
                <a:solidFill>
                  <a:srgbClr val="211D1E"/>
                </a:solidFill>
              </a:rPr>
              <a:t>nút </a:t>
            </a:r>
            <a:r>
              <a:rPr lang="en-US" b="1" smtClean="0">
                <a:solidFill>
                  <a:srgbClr val="211D1E"/>
                </a:solidFill>
              </a:rPr>
              <a:t>Dialog </a:t>
            </a:r>
            <a:r>
              <a:rPr lang="en-US" b="1">
                <a:solidFill>
                  <a:srgbClr val="211D1E"/>
                </a:solidFill>
              </a:rPr>
              <a:t>box launcher</a:t>
            </a:r>
            <a:r>
              <a:rPr lang="en-US">
                <a:solidFill>
                  <a:srgbClr val="211D1E"/>
                </a:solidFill>
              </a:rPr>
              <a:t>. </a:t>
            </a:r>
            <a:endParaRPr lang="en-US" smtClean="0">
              <a:solidFill>
                <a:srgbClr val="211D1E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211D1E"/>
                </a:solidFill>
              </a:rPr>
              <a:t>Sau </a:t>
            </a:r>
            <a:r>
              <a:rPr lang="en-US">
                <a:solidFill>
                  <a:srgbClr val="211D1E"/>
                </a:solidFill>
              </a:rPr>
              <a:t>đó, trong vùng </a:t>
            </a:r>
            <a:r>
              <a:rPr lang="en-US" b="1">
                <a:solidFill>
                  <a:srgbClr val="211D1E"/>
                </a:solidFill>
              </a:rPr>
              <a:t>Spacing</a:t>
            </a:r>
            <a:r>
              <a:rPr lang="en-US">
                <a:solidFill>
                  <a:srgbClr val="211D1E"/>
                </a:solidFill>
              </a:rPr>
              <a:t>, đặt </a:t>
            </a:r>
            <a:r>
              <a:rPr lang="en-US" smtClean="0">
                <a:solidFill>
                  <a:srgbClr val="211D1E"/>
                </a:solidFill>
              </a:rPr>
              <a:t>khoảng cách </a:t>
            </a:r>
            <a:r>
              <a:rPr lang="en-US">
                <a:solidFill>
                  <a:srgbClr val="211D1E"/>
                </a:solidFill>
              </a:rPr>
              <a:t>phù hợp. </a:t>
            </a:r>
            <a:endParaRPr lang="en-US" smtClean="0">
              <a:solidFill>
                <a:srgbClr val="211D1E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211D1E"/>
                </a:solidFill>
              </a:rPr>
              <a:t>Bạn </a:t>
            </a:r>
            <a:r>
              <a:rPr lang="en-US">
                <a:solidFill>
                  <a:srgbClr val="211D1E"/>
                </a:solidFill>
              </a:rPr>
              <a:t>có thể đặt khoảng cách trong các ô </a:t>
            </a:r>
            <a:r>
              <a:rPr lang="en-US" b="1" smtClean="0">
                <a:solidFill>
                  <a:srgbClr val="211D1E"/>
                </a:solidFill>
              </a:rPr>
              <a:t>Before</a:t>
            </a:r>
            <a:r>
              <a:rPr lang="en-US" smtClean="0">
                <a:solidFill>
                  <a:srgbClr val="211D1E"/>
                </a:solidFill>
              </a:rPr>
              <a:t>, </a:t>
            </a:r>
            <a:r>
              <a:rPr lang="en-US" b="1" smtClean="0">
                <a:solidFill>
                  <a:srgbClr val="211D1E"/>
                </a:solidFill>
              </a:rPr>
              <a:t>After</a:t>
            </a:r>
            <a:r>
              <a:rPr lang="en-US">
                <a:solidFill>
                  <a:srgbClr val="211D1E"/>
                </a:solidFill>
              </a:rPr>
              <a:t>, hoặc cả hai.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7"/>
          <a:stretch/>
        </p:blipFill>
        <p:spPr>
          <a:xfrm>
            <a:off x="7768105" y="1387097"/>
            <a:ext cx="4284465" cy="13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2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B. Thiết </a:t>
            </a:r>
            <a:r>
              <a:rPr lang="en-US"/>
              <a:t>lập khoảng cách giữa các Đoạn văn </a:t>
            </a:r>
            <a:r>
              <a:rPr lang="en-US" smtClean="0"/>
              <a:t>bản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4571" y="1539682"/>
            <a:ext cx="8827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Ngoài ra, trên thẻ </a:t>
            </a:r>
            <a:r>
              <a:rPr lang="en-US" b="1">
                <a:solidFill>
                  <a:schemeClr val="bg1"/>
                </a:solidFill>
              </a:rPr>
              <a:t>Page Layout</a:t>
            </a:r>
            <a:r>
              <a:rPr lang="en-US">
                <a:solidFill>
                  <a:schemeClr val="bg1"/>
                </a:solidFill>
              </a:rPr>
              <a:t>, trong nhóm </a:t>
            </a:r>
            <a:r>
              <a:rPr lang="en-US" b="1">
                <a:solidFill>
                  <a:schemeClr val="bg1"/>
                </a:solidFill>
              </a:rPr>
              <a:t>Paragraph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smtClean="0">
                <a:solidFill>
                  <a:schemeClr val="bg1"/>
                </a:solidFill>
              </a:rPr>
              <a:t>bạn có thể thiết </a:t>
            </a:r>
            <a:r>
              <a:rPr lang="en-US">
                <a:solidFill>
                  <a:schemeClr val="bg1"/>
                </a:solidFill>
              </a:rPr>
              <a:t>lập khoảng trống theo yêu cầu. 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/>
          <a:stretch/>
        </p:blipFill>
        <p:spPr>
          <a:xfrm>
            <a:off x="7796355" y="2804771"/>
            <a:ext cx="2535188" cy="1238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71" y="2633241"/>
            <a:ext cx="3984074" cy="1410510"/>
          </a:xfrm>
          <a:prstGeom prst="rect">
            <a:avLst/>
          </a:prstGeom>
        </p:spPr>
      </p:pic>
      <p:pic>
        <p:nvPicPr>
          <p:cNvPr id="1026" name="Picture 2" descr="C:\Users\test\AppData\Local\Temp\SNAGHTML339423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804">
            <a:off x="7368296" y="2694922"/>
            <a:ext cx="4667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72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Tìm kiếm và thay thế văn </a:t>
            </a:r>
            <a:r>
              <a:rPr lang="en-US" smtClean="0"/>
              <a:t>bản</a:t>
            </a:r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7" y="1203025"/>
            <a:ext cx="7944256" cy="1402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2069" y="2644137"/>
            <a:ext cx="6712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chemeClr val="bg1"/>
                </a:solidFill>
              </a:rPr>
              <a:t>Để kích hoạt tính năng </a:t>
            </a:r>
            <a:r>
              <a:rPr lang="vi-VN" b="1">
                <a:solidFill>
                  <a:schemeClr val="bg1"/>
                </a:solidFill>
              </a:rPr>
              <a:t>Find</a:t>
            </a:r>
            <a:r>
              <a:rPr lang="vi-VN">
                <a:solidFill>
                  <a:schemeClr val="bg1"/>
                </a:solidFill>
              </a:rPr>
              <a:t>, bạn sử dụng một trong những phương pháp sau: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" y="3329258"/>
            <a:ext cx="3994824" cy="95957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01" y="3307522"/>
            <a:ext cx="3945542" cy="98131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46" y="1384358"/>
            <a:ext cx="1605736" cy="10402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01" y="2644137"/>
            <a:ext cx="1794242" cy="346420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42" y="4376241"/>
            <a:ext cx="3605720" cy="9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7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Tìm kiếm và thay thế văn bản</a:t>
            </a:r>
          </a:p>
        </p:txBody>
      </p:sp>
      <p:sp>
        <p:nvSpPr>
          <p:cNvPr id="3" name="Rectangle 2"/>
          <p:cNvSpPr/>
          <p:nvPr/>
        </p:nvSpPr>
        <p:spPr>
          <a:xfrm>
            <a:off x="557719" y="1571655"/>
            <a:ext cx="8722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chemeClr val="bg1"/>
                </a:solidFill>
              </a:rPr>
              <a:t>Để kích hoạt tính năng </a:t>
            </a:r>
            <a:r>
              <a:rPr lang="vi-VN" b="1">
                <a:solidFill>
                  <a:schemeClr val="bg1"/>
                </a:solidFill>
              </a:rPr>
              <a:t>Replace</a:t>
            </a:r>
            <a:r>
              <a:rPr lang="vi-VN">
                <a:solidFill>
                  <a:schemeClr val="bg1"/>
                </a:solidFill>
              </a:rPr>
              <a:t>, bạn sử dụng một trong các phương pháp sau: 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vi-VN" smtClean="0">
                <a:solidFill>
                  <a:schemeClr val="bg1"/>
                </a:solidFill>
              </a:rPr>
              <a:t>• </a:t>
            </a:r>
            <a:r>
              <a:rPr lang="vi-VN">
                <a:solidFill>
                  <a:schemeClr val="bg1"/>
                </a:solidFill>
              </a:rPr>
              <a:t>Trên thẻ </a:t>
            </a:r>
            <a:r>
              <a:rPr lang="vi-VN" b="1">
                <a:solidFill>
                  <a:schemeClr val="bg1"/>
                </a:solidFill>
              </a:rPr>
              <a:t>Home</a:t>
            </a:r>
            <a:r>
              <a:rPr lang="vi-VN">
                <a:solidFill>
                  <a:schemeClr val="bg1"/>
                </a:solidFill>
              </a:rPr>
              <a:t>, trong nhóm </a:t>
            </a:r>
            <a:r>
              <a:rPr lang="vi-VN" b="1">
                <a:solidFill>
                  <a:schemeClr val="bg1"/>
                </a:solidFill>
              </a:rPr>
              <a:t>Editing</a:t>
            </a:r>
            <a:r>
              <a:rPr lang="vi-VN">
                <a:solidFill>
                  <a:schemeClr val="bg1"/>
                </a:solidFill>
              </a:rPr>
              <a:t>, chọn </a:t>
            </a:r>
            <a:r>
              <a:rPr lang="vi-VN" b="1" smtClean="0">
                <a:solidFill>
                  <a:schemeClr val="bg1"/>
                </a:solidFill>
              </a:rPr>
              <a:t>Replace</a:t>
            </a:r>
            <a:r>
              <a:rPr lang="en-US">
                <a:solidFill>
                  <a:schemeClr val="bg1"/>
                </a:solidFill>
              </a:rPr>
              <a:t>;</a:t>
            </a:r>
            <a:r>
              <a:rPr lang="en-US" smtClean="0">
                <a:solidFill>
                  <a:schemeClr val="bg1"/>
                </a:solidFill>
              </a:rPr>
              <a:t> hoặc</a:t>
            </a:r>
            <a:r>
              <a:rPr lang="vi-VN" b="1" smtClean="0">
                <a:solidFill>
                  <a:schemeClr val="bg1"/>
                </a:solidFill>
              </a:rPr>
              <a:t> </a:t>
            </a:r>
            <a:endParaRPr lang="en-US" b="1" smtClean="0">
              <a:solidFill>
                <a:schemeClr val="bg1"/>
              </a:solidFill>
            </a:endParaRPr>
          </a:p>
          <a:p>
            <a:r>
              <a:rPr lang="vi-VN" smtClean="0">
                <a:solidFill>
                  <a:schemeClr val="bg1"/>
                </a:solidFill>
              </a:rPr>
              <a:t>• </a:t>
            </a:r>
            <a:r>
              <a:rPr lang="vi-VN">
                <a:solidFill>
                  <a:schemeClr val="bg1"/>
                </a:solidFill>
              </a:rPr>
              <a:t>Nhấn </a:t>
            </a:r>
            <a:r>
              <a:rPr lang="vi-VN" b="1">
                <a:solidFill>
                  <a:schemeClr val="bg1"/>
                </a:solidFill>
              </a:rPr>
              <a:t>Ctrl + </a:t>
            </a:r>
            <a:r>
              <a:rPr lang="vi-VN" b="1" smtClean="0">
                <a:solidFill>
                  <a:schemeClr val="bg1"/>
                </a:solidFill>
              </a:rPr>
              <a:t>H</a:t>
            </a:r>
            <a:r>
              <a:rPr lang="en-US" smtClean="0">
                <a:solidFill>
                  <a:schemeClr val="bg1"/>
                </a:solidFill>
              </a:rPr>
              <a:t>; hoặc</a:t>
            </a:r>
            <a:r>
              <a:rPr lang="vi-VN" b="1" smtClean="0">
                <a:solidFill>
                  <a:schemeClr val="bg1"/>
                </a:solidFill>
              </a:rPr>
              <a:t> </a:t>
            </a:r>
            <a:endParaRPr lang="en-US" b="1" smtClean="0">
              <a:solidFill>
                <a:schemeClr val="bg1"/>
              </a:solidFill>
            </a:endParaRPr>
          </a:p>
          <a:p>
            <a:r>
              <a:rPr lang="vi-VN" smtClean="0">
                <a:solidFill>
                  <a:schemeClr val="bg1"/>
                </a:solidFill>
              </a:rPr>
              <a:t>• </a:t>
            </a:r>
            <a:r>
              <a:rPr lang="vi-VN">
                <a:solidFill>
                  <a:schemeClr val="bg1"/>
                </a:solidFill>
              </a:rPr>
              <a:t>Nếu hộp thoại </a:t>
            </a:r>
            <a:r>
              <a:rPr lang="vi-VN" b="1">
                <a:solidFill>
                  <a:schemeClr val="bg1"/>
                </a:solidFill>
              </a:rPr>
              <a:t>Find </a:t>
            </a:r>
            <a:r>
              <a:rPr lang="vi-VN">
                <a:solidFill>
                  <a:schemeClr val="bg1"/>
                </a:solidFill>
              </a:rPr>
              <a:t>and </a:t>
            </a:r>
            <a:r>
              <a:rPr lang="vi-VN" b="1">
                <a:solidFill>
                  <a:schemeClr val="bg1"/>
                </a:solidFill>
              </a:rPr>
              <a:t>Replace </a:t>
            </a:r>
            <a:r>
              <a:rPr lang="vi-VN">
                <a:solidFill>
                  <a:schemeClr val="bg1"/>
                </a:solidFill>
              </a:rPr>
              <a:t>được mở, nhấp chuột chọn thẻ </a:t>
            </a:r>
            <a:r>
              <a:rPr lang="vi-VN" b="1">
                <a:solidFill>
                  <a:schemeClr val="bg1"/>
                </a:solidFill>
              </a:rPr>
              <a:t>Replace</a:t>
            </a:r>
            <a:r>
              <a:rPr lang="vi-VN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10" y="3201081"/>
            <a:ext cx="4639322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56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62" y="1947622"/>
            <a:ext cx="10515600" cy="1676400"/>
          </a:xfrm>
        </p:spPr>
        <p:txBody>
          <a:bodyPr>
            <a:noAutofit/>
          </a:bodyPr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>
                <a:solidFill>
                  <a:srgbClr val="FFFFFF"/>
                </a:solidFill>
                <a:latin typeface="UTM Duepuntozero"/>
              </a:rPr>
              <a:t>Bài 2.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smtClean="0"/>
              <a:t>Tớ </a:t>
            </a:r>
            <a:r>
              <a:rPr lang="en-US" sz="4000"/>
              <a:t>tạo bố cục cho tài liệu</a:t>
            </a:r>
            <a:endParaRPr lang="en-US" sz="4000">
              <a:latin typeface="UTM Duepuntozero" panose="02040603050506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368" y="5246732"/>
            <a:ext cx="10515600" cy="1041449"/>
          </a:xfrm>
        </p:spPr>
        <p:txBody>
          <a:bodyPr numCol="2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/>
              <a:t>Tổ chức dữ liệu với bảng</a:t>
            </a:r>
            <a:r>
              <a:rPr lang="en-US"/>
              <a:t>. </a:t>
            </a:r>
            <a:endParaRPr lang="en-US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smtClean="0"/>
              <a:t>Thay </a:t>
            </a:r>
            <a:r>
              <a:rPr lang="en-US" b="1"/>
              <a:t>đổi các thiết lập của bố cục trang.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3368" y="4032340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Tạo bố cục và sử dụng bảng để tổ chức dữ liệu là những nội dung quan trọng khi bạn soạn thảo văn bản. </a:t>
            </a:r>
            <a:endParaRPr lang="en-US" sz="2000" smtClean="0">
              <a:solidFill>
                <a:schemeClr val="tx2"/>
              </a:solidFill>
            </a:endParaRPr>
          </a:p>
          <a:p>
            <a:r>
              <a:rPr lang="en-US" sz="2000" smtClean="0">
                <a:solidFill>
                  <a:schemeClr val="tx2"/>
                </a:solidFill>
              </a:rPr>
              <a:t>Sau </a:t>
            </a:r>
            <a:r>
              <a:rPr lang="en-US" sz="2000">
                <a:solidFill>
                  <a:schemeClr val="tx2"/>
                </a:solidFill>
              </a:rPr>
              <a:t>khi hoàn thành </a:t>
            </a:r>
            <a:r>
              <a:rPr lang="en-US" sz="2000" smtClean="0">
                <a:solidFill>
                  <a:schemeClr val="tx2"/>
                </a:solidFill>
              </a:rPr>
              <a:t>bài học </a:t>
            </a:r>
            <a:r>
              <a:rPr lang="en-US" sz="2000">
                <a:solidFill>
                  <a:schemeClr val="tx2"/>
                </a:solidFill>
              </a:rPr>
              <a:t>này, bạn có thể: </a:t>
            </a:r>
          </a:p>
        </p:txBody>
      </p:sp>
    </p:spTree>
    <p:extLst>
      <p:ext uri="{BB962C8B-B14F-4D97-AF65-F5344CB8AC3E}">
        <p14:creationId xmlns:p14="http://schemas.microsoft.com/office/powerpoint/2010/main" val="310393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/>
              <a:t>Sử dụng bảng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" y="1114425"/>
            <a:ext cx="7657158" cy="224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296" y="3452380"/>
            <a:ext cx="1148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211C1E"/>
                </a:solidFill>
              </a:rPr>
              <a:t>Bạn có thể nhập văn bản, số hoặc các hình đồ họa vào trong một ô. Văn bản có độ dài hơn chiều rộng của ô sẽ tự động được bao xuống dòng tiếp theo trong ô đó. </a:t>
            </a:r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54" y="1599556"/>
            <a:ext cx="3829052" cy="136855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7" y="4188767"/>
            <a:ext cx="4810796" cy="111458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31" y="4188766"/>
            <a:ext cx="4205538" cy="111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A. </a:t>
            </a:r>
            <a:r>
              <a:rPr lang="en-US"/>
              <a:t>Chèn </a:t>
            </a:r>
            <a:r>
              <a:rPr lang="en-US" smtClean="0"/>
              <a:t>bảng</a:t>
            </a:r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294386"/>
            <a:ext cx="7467600" cy="1278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2985611"/>
            <a:ext cx="7248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chemeClr val="bg1"/>
                </a:solidFill>
              </a:rPr>
              <a:t>Để chèn bảng, sử dụng một trong những phương pháp sau: 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vi-VN" smtClean="0">
                <a:solidFill>
                  <a:schemeClr val="bg1"/>
                </a:solidFill>
              </a:rPr>
              <a:t>• </a:t>
            </a:r>
            <a:r>
              <a:rPr lang="vi-VN">
                <a:solidFill>
                  <a:schemeClr val="bg1"/>
                </a:solidFill>
              </a:rPr>
              <a:t>Trên thẻ </a:t>
            </a:r>
            <a:r>
              <a:rPr lang="vi-VN" b="1">
                <a:solidFill>
                  <a:schemeClr val="bg1"/>
                </a:solidFill>
              </a:rPr>
              <a:t>Insert</a:t>
            </a:r>
            <a:r>
              <a:rPr lang="vi-VN">
                <a:solidFill>
                  <a:schemeClr val="bg1"/>
                </a:solidFill>
              </a:rPr>
              <a:t>, trong nhóm </a:t>
            </a:r>
            <a:r>
              <a:rPr lang="vi-VN" b="1">
                <a:solidFill>
                  <a:schemeClr val="bg1"/>
                </a:solidFill>
              </a:rPr>
              <a:t>Tables</a:t>
            </a:r>
            <a:r>
              <a:rPr lang="vi-VN">
                <a:solidFill>
                  <a:schemeClr val="bg1"/>
                </a:solidFill>
              </a:rPr>
              <a:t>, chọn </a:t>
            </a:r>
            <a:r>
              <a:rPr lang="vi-VN" b="1">
                <a:solidFill>
                  <a:schemeClr val="bg1"/>
                </a:solidFill>
              </a:rPr>
              <a:t>Table</a:t>
            </a:r>
            <a:r>
              <a:rPr lang="vi-VN">
                <a:solidFill>
                  <a:schemeClr val="bg1"/>
                </a:solidFill>
              </a:rPr>
              <a:t>. 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vi-VN" smtClean="0">
                <a:solidFill>
                  <a:schemeClr val="bg1"/>
                </a:solidFill>
              </a:rPr>
              <a:t>Theo </a:t>
            </a:r>
            <a:r>
              <a:rPr lang="vi-VN">
                <a:solidFill>
                  <a:schemeClr val="bg1"/>
                </a:solidFill>
              </a:rPr>
              <a:t>cách này, bạn tạo được bảng có tối đa 10 cột và 8 dòng. 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vi-VN" smtClean="0">
                <a:solidFill>
                  <a:schemeClr val="bg1"/>
                </a:solidFill>
              </a:rPr>
              <a:t>• </a:t>
            </a:r>
            <a:r>
              <a:rPr lang="vi-VN">
                <a:solidFill>
                  <a:schemeClr val="bg1"/>
                </a:solidFill>
              </a:rPr>
              <a:t>Nếu bạn muốn chèn một bảng có kích thước lớn hơn 8 dòng × 10 cột, bạn sử dụng tính năng </a:t>
            </a:r>
            <a:r>
              <a:rPr lang="vi-VN" b="1">
                <a:solidFill>
                  <a:schemeClr val="bg1"/>
                </a:solidFill>
              </a:rPr>
              <a:t>Insert Table</a:t>
            </a:r>
            <a:r>
              <a:rPr lang="vi-VN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" b="25866"/>
          <a:stretch/>
        </p:blipFill>
        <p:spPr>
          <a:xfrm>
            <a:off x="7710283" y="1294386"/>
            <a:ext cx="1750392" cy="234828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9" y="2985611"/>
            <a:ext cx="2076452" cy="23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1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B. </a:t>
            </a:r>
            <a:r>
              <a:rPr lang="en-US"/>
              <a:t>Lựa chọn các mục trong </a:t>
            </a:r>
            <a:r>
              <a:rPr lang="en-US" smtClean="0"/>
              <a:t>bảng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423376"/>
            <a:ext cx="7124702" cy="12299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5744" y="29959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>
                <a:solidFill>
                  <a:srgbClr val="211C1E"/>
                </a:solidFill>
              </a:rPr>
              <a:t>• Để chọn cả cột, nhấp chuột vào phía trên cùng của cột khi bạn quan sát thấy </a:t>
            </a:r>
            <a:r>
              <a:rPr lang="en-US" smtClean="0">
                <a:solidFill>
                  <a:srgbClr val="211C1E"/>
                </a:solidFill>
              </a:rPr>
              <a:t>   </a:t>
            </a:r>
            <a:r>
              <a:rPr lang="vi-VN" smtClean="0">
                <a:solidFill>
                  <a:srgbClr val="211C1E"/>
                </a:solidFill>
              </a:rPr>
              <a:t>. </a:t>
            </a:r>
            <a:endParaRPr lang="en-US" smtClean="0">
              <a:solidFill>
                <a:srgbClr val="211C1E"/>
              </a:solidFill>
            </a:endParaRPr>
          </a:p>
          <a:p>
            <a:r>
              <a:rPr lang="vi-VN" smtClean="0">
                <a:solidFill>
                  <a:srgbClr val="211C1E"/>
                </a:solidFill>
              </a:rPr>
              <a:t>• </a:t>
            </a:r>
            <a:r>
              <a:rPr lang="vi-VN">
                <a:solidFill>
                  <a:srgbClr val="211C1E"/>
                </a:solidFill>
              </a:rPr>
              <a:t>Để chọn cả dòng, nhấp chuột vào thanh lựa chọn của dòng đó. </a:t>
            </a:r>
            <a:endParaRPr lang="en-US" smtClean="0">
              <a:solidFill>
                <a:srgbClr val="211C1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36" y="3333731"/>
            <a:ext cx="171474" cy="247685"/>
          </a:xfrm>
          <a:prstGeom prst="rect">
            <a:avLst/>
          </a:prstGeom>
        </p:spPr>
      </p:pic>
      <p:pic>
        <p:nvPicPr>
          <p:cNvPr id="2050" name="Picture 2" descr="C:\Users\test\AppData\Local\Temp\SNAGHTML3ddc8a8a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951" y="1332135"/>
            <a:ext cx="3184526" cy="223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1027" y="3899890"/>
            <a:ext cx="4429450" cy="13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9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smtClean="0">
                <a:latin typeface="UTM Duepuntozero" panose="02040603050506020204" pitchFamily="18" charset="0"/>
              </a:rPr>
              <a:t>Chủ đề B. </a:t>
            </a:r>
            <a:r>
              <a:rPr lang="en-US" sz="4000" smtClean="0"/>
              <a:t>MICROSOFT </a:t>
            </a:r>
            <a:r>
              <a:rPr lang="en-US" sz="4000"/>
              <a:t>WORD</a:t>
            </a:r>
            <a:endParaRPr lang="en-US" sz="4000">
              <a:latin typeface="UTM Duepuntozero" panose="0204060305050602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smtClean="0">
                <a:latin typeface="UTM Duepuntozero" panose="02040603050506020204" pitchFamily="18" charset="0"/>
              </a:rPr>
              <a:t>Bài 1. </a:t>
            </a:r>
            <a:r>
              <a:rPr lang="en-US" sz="3200"/>
              <a:t>Tớ thao tác với văn bản </a:t>
            </a:r>
          </a:p>
          <a:p>
            <a:pPr algn="l"/>
            <a:r>
              <a:rPr lang="en-US" sz="3200" smtClean="0">
                <a:latin typeface="UTM Duepuntozero" panose="02040603050506020204" pitchFamily="18" charset="0"/>
              </a:rPr>
              <a:t>Bài 2</a:t>
            </a:r>
            <a:r>
              <a:rPr lang="vi-VN" sz="3200" smtClean="0">
                <a:latin typeface="UTM Duepuntozero" panose="02040603050506020204" pitchFamily="18" charset="0"/>
              </a:rPr>
              <a:t>. </a:t>
            </a:r>
            <a:r>
              <a:rPr lang="en-US" sz="3200"/>
              <a:t>Tớ tạo bố cục cho tài liệu</a:t>
            </a:r>
          </a:p>
          <a:p>
            <a:pPr algn="l"/>
            <a:endParaRPr lang="en-US" sz="3000">
              <a:latin typeface="UTM Duepuntozer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86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B. </a:t>
            </a:r>
            <a:r>
              <a:rPr lang="en-US"/>
              <a:t>Lựa chọn các mục trong </a:t>
            </a:r>
            <a:r>
              <a:rPr lang="en-US" smtClean="0"/>
              <a:t>bảng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7241" y="1307335"/>
            <a:ext cx="9951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mtClean="0">
                <a:solidFill>
                  <a:srgbClr val="211C1E"/>
                </a:solidFill>
              </a:rPr>
              <a:t>• </a:t>
            </a:r>
            <a:r>
              <a:rPr lang="vi-VN">
                <a:solidFill>
                  <a:srgbClr val="211C1E"/>
                </a:solidFill>
              </a:rPr>
              <a:t>Để chọn nhiều cột hoặc nhiều dòng, nhấp chuột và kéo qua các cột hoặc các dòng đó. </a:t>
            </a:r>
            <a:endParaRPr lang="en-US" smtClean="0">
              <a:solidFill>
                <a:srgbClr val="211C1E"/>
              </a:solidFill>
            </a:endParaRPr>
          </a:p>
          <a:p>
            <a:endParaRPr lang="en-US" smtClean="0">
              <a:solidFill>
                <a:srgbClr val="211C1E"/>
              </a:solidFill>
            </a:endParaRPr>
          </a:p>
          <a:p>
            <a:endParaRPr lang="en-US">
              <a:solidFill>
                <a:srgbClr val="211C1E"/>
              </a:solidFill>
            </a:endParaRPr>
          </a:p>
          <a:p>
            <a:endParaRPr lang="en-US" smtClean="0">
              <a:solidFill>
                <a:srgbClr val="211C1E"/>
              </a:solidFill>
            </a:endParaRPr>
          </a:p>
          <a:p>
            <a:endParaRPr lang="en-US" smtClean="0">
              <a:solidFill>
                <a:srgbClr val="211C1E"/>
              </a:solidFill>
            </a:endParaRPr>
          </a:p>
          <a:p>
            <a:endParaRPr lang="en-US">
              <a:solidFill>
                <a:srgbClr val="211C1E"/>
              </a:solidFill>
            </a:endParaRPr>
          </a:p>
          <a:p>
            <a:endParaRPr lang="en-US" smtClean="0">
              <a:solidFill>
                <a:srgbClr val="211C1E"/>
              </a:solidFill>
            </a:endParaRPr>
          </a:p>
          <a:p>
            <a:r>
              <a:rPr lang="vi-VN" smtClean="0">
                <a:solidFill>
                  <a:srgbClr val="211C1E"/>
                </a:solidFill>
              </a:rPr>
              <a:t>• </a:t>
            </a:r>
            <a:r>
              <a:rPr lang="vi-VN">
                <a:solidFill>
                  <a:srgbClr val="211C1E"/>
                </a:solidFill>
              </a:rPr>
              <a:t>Để chọn một ô, di chuyển trỏ chuột về phía đường viền trái của ô và sau đó nhấp chuột khi bạn quan sát thấy </a:t>
            </a:r>
            <a:r>
              <a:rPr lang="en-US" smtClean="0">
                <a:solidFill>
                  <a:srgbClr val="211C1E"/>
                </a:solidFill>
              </a:rPr>
              <a:t>     </a:t>
            </a:r>
            <a:r>
              <a:rPr lang="vi-VN" smtClean="0">
                <a:solidFill>
                  <a:srgbClr val="211C1E"/>
                </a:solidFill>
              </a:rPr>
              <a:t>.</a:t>
            </a:r>
            <a:endParaRPr lang="en-US" smtClean="0">
              <a:solidFill>
                <a:srgbClr val="211C1E"/>
              </a:solidFill>
            </a:endParaRPr>
          </a:p>
          <a:p>
            <a:endParaRPr lang="en-US">
              <a:solidFill>
                <a:srgbClr val="211C1E"/>
              </a:solidFill>
            </a:endParaRPr>
          </a:p>
          <a:p>
            <a:endParaRPr lang="en-US" smtClean="0">
              <a:solidFill>
                <a:srgbClr val="211C1E"/>
              </a:solidFill>
            </a:endParaRPr>
          </a:p>
          <a:p>
            <a:endParaRPr lang="en-US">
              <a:solidFill>
                <a:srgbClr val="211C1E"/>
              </a:solidFill>
            </a:endParaRPr>
          </a:p>
          <a:p>
            <a:endParaRPr lang="en-US" smtClean="0">
              <a:solidFill>
                <a:srgbClr val="211C1E"/>
              </a:solidFill>
            </a:endParaRPr>
          </a:p>
          <a:p>
            <a:r>
              <a:rPr lang="vi-VN" smtClean="0">
                <a:solidFill>
                  <a:srgbClr val="211C1E"/>
                </a:solidFill>
              </a:rPr>
              <a:t> </a:t>
            </a:r>
            <a:endParaRPr lang="en-US" smtClean="0">
              <a:solidFill>
                <a:srgbClr val="211C1E"/>
              </a:solidFill>
            </a:endParaRPr>
          </a:p>
          <a:p>
            <a:r>
              <a:rPr lang="vi-VN" smtClean="0">
                <a:solidFill>
                  <a:srgbClr val="211C1E"/>
                </a:solidFill>
              </a:rPr>
              <a:t>• </a:t>
            </a:r>
            <a:r>
              <a:rPr lang="vi-VN">
                <a:solidFill>
                  <a:srgbClr val="211C1E"/>
                </a:solidFill>
              </a:rPr>
              <a:t>Để chọn các ô liên tiếp nhau, nhấp chuột và kéo qua các ô đó.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14" t="8511" b="13796"/>
          <a:stretch/>
        </p:blipFill>
        <p:spPr>
          <a:xfrm>
            <a:off x="2398400" y="1619250"/>
            <a:ext cx="3278552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485" t="5936" r="12295" b="18423"/>
          <a:stretch/>
        </p:blipFill>
        <p:spPr>
          <a:xfrm>
            <a:off x="6758660" y="1584322"/>
            <a:ext cx="2705101" cy="1577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2604" t="19527" r="23921" b="20074"/>
          <a:stretch/>
        </p:blipFill>
        <p:spPr>
          <a:xfrm>
            <a:off x="5398143" y="3696118"/>
            <a:ext cx="1857375" cy="128587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83" y="3577039"/>
            <a:ext cx="219106" cy="238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7232" t="27780" r="15730" b="18891"/>
          <a:stretch/>
        </p:blipFill>
        <p:spPr>
          <a:xfrm>
            <a:off x="8431845" y="3764096"/>
            <a:ext cx="23145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C. </a:t>
            </a:r>
            <a:r>
              <a:rPr lang="en-US"/>
              <a:t>Định dạng bảng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394376"/>
            <a:ext cx="8153400" cy="1440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417993"/>
            <a:ext cx="7429500" cy="15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7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D. </a:t>
            </a:r>
            <a:r>
              <a:rPr lang="vi-VN"/>
              <a:t>Chỉnh sửa đường viền và đổ </a:t>
            </a:r>
            <a:r>
              <a:rPr lang="vi-VN" smtClean="0"/>
              <a:t>bóng</a:t>
            </a:r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506135" y="1205345"/>
            <a:ext cx="87482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>
                <a:solidFill>
                  <a:schemeClr val="bg1"/>
                </a:solidFill>
                <a:latin typeface="+mj-lt"/>
              </a:rPr>
              <a:t>Trong </a:t>
            </a:r>
            <a:r>
              <a:rPr lang="vi-VN" b="1">
                <a:solidFill>
                  <a:schemeClr val="bg1"/>
                </a:solidFill>
                <a:latin typeface="+mj-lt"/>
              </a:rPr>
              <a:t>Table Tools</a:t>
            </a:r>
            <a:r>
              <a:rPr lang="vi-VN">
                <a:solidFill>
                  <a:schemeClr val="bg1"/>
                </a:solidFill>
                <a:latin typeface="+mj-lt"/>
              </a:rPr>
              <a:t>, trên thẻ </a:t>
            </a:r>
            <a:r>
              <a:rPr lang="vi-VN" b="1">
                <a:solidFill>
                  <a:schemeClr val="bg1"/>
                </a:solidFill>
                <a:latin typeface="+mj-lt"/>
              </a:rPr>
              <a:t>Design</a:t>
            </a:r>
            <a:r>
              <a:rPr lang="vi-VN">
                <a:solidFill>
                  <a:schemeClr val="bg1"/>
                </a:solidFill>
                <a:latin typeface="+mj-lt"/>
              </a:rPr>
              <a:t>, trong nhóm </a:t>
            </a:r>
            <a:r>
              <a:rPr lang="vi-VN" b="1">
                <a:solidFill>
                  <a:schemeClr val="bg1"/>
                </a:solidFill>
                <a:latin typeface="+mj-lt"/>
              </a:rPr>
              <a:t>Table Styles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bạn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>
                <a:solidFill>
                  <a:schemeClr val="bg1"/>
                </a:solidFill>
                <a:latin typeface="+mj-lt"/>
              </a:rPr>
              <a:t>nhấp chuột vào mũi tên của </a:t>
            </a:r>
            <a:r>
              <a:rPr lang="vi-VN" b="1">
                <a:solidFill>
                  <a:schemeClr val="bg1"/>
                </a:solidFill>
                <a:latin typeface="+mj-lt"/>
              </a:rPr>
              <a:t>Borders</a:t>
            </a:r>
            <a:r>
              <a:rPr lang="vi-VN">
                <a:solidFill>
                  <a:schemeClr val="bg1"/>
                </a:solidFill>
                <a:latin typeface="+mj-lt"/>
              </a:rPr>
              <a:t>. </a:t>
            </a:r>
            <a:endParaRPr lang="en-US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chemeClr val="bg1"/>
                </a:solidFill>
                <a:latin typeface="+mj-lt"/>
              </a:rPr>
              <a:t>Bạn </a:t>
            </a:r>
            <a:r>
              <a:rPr lang="vi-VN">
                <a:solidFill>
                  <a:schemeClr val="bg1"/>
                </a:solidFill>
                <a:latin typeface="+mj-lt"/>
              </a:rPr>
              <a:t>cũng có thể thay đổi giao diện của bảng bằng cách đổ bóng cho các ô. Bên dưới </a:t>
            </a:r>
            <a:r>
              <a:rPr lang="vi-VN" b="1">
                <a:solidFill>
                  <a:schemeClr val="bg1"/>
                </a:solidFill>
                <a:latin typeface="+mj-lt"/>
              </a:rPr>
              <a:t>Table Tools</a:t>
            </a:r>
            <a:r>
              <a:rPr lang="vi-VN">
                <a:solidFill>
                  <a:schemeClr val="bg1"/>
                </a:solidFill>
                <a:latin typeface="+mj-lt"/>
              </a:rPr>
              <a:t>, trên thẻ </a:t>
            </a:r>
            <a:r>
              <a:rPr lang="vi-VN" b="1">
                <a:solidFill>
                  <a:schemeClr val="bg1"/>
                </a:solidFill>
                <a:latin typeface="+mj-lt"/>
              </a:rPr>
              <a:t>Design</a:t>
            </a:r>
            <a:r>
              <a:rPr lang="vi-VN">
                <a:solidFill>
                  <a:schemeClr val="bg1"/>
                </a:solidFill>
                <a:latin typeface="+mj-lt"/>
              </a:rPr>
              <a:t>, trong nhóm </a:t>
            </a:r>
            <a:r>
              <a:rPr lang="vi-VN" b="1">
                <a:solidFill>
                  <a:schemeClr val="bg1"/>
                </a:solidFill>
                <a:latin typeface="+mj-lt"/>
              </a:rPr>
              <a:t>Table Styles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bạn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>
                <a:solidFill>
                  <a:schemeClr val="bg1"/>
                </a:solidFill>
                <a:latin typeface="+mj-lt"/>
              </a:rPr>
              <a:t>nhấp chuột vào mũi tên </a:t>
            </a:r>
            <a:r>
              <a:rPr lang="vi-VN" b="1">
                <a:solidFill>
                  <a:schemeClr val="bg1"/>
                </a:solidFill>
                <a:latin typeface="+mj-lt"/>
              </a:rPr>
              <a:t>Shading</a:t>
            </a:r>
            <a:r>
              <a:rPr lang="vi-VN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01" y="1040719"/>
            <a:ext cx="1806072" cy="383790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80" y="3574535"/>
            <a:ext cx="1834394" cy="23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5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E. Thay </a:t>
            </a:r>
            <a:r>
              <a:rPr lang="en-US"/>
              <a:t>đổi căn lề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117" y="1402221"/>
            <a:ext cx="7994708" cy="2545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>
                <a:solidFill>
                  <a:srgbClr val="211D1E"/>
                </a:solidFill>
              </a:rPr>
              <a:t>Để thay đổi căn lề cho bảng, bên dưới </a:t>
            </a:r>
            <a:r>
              <a:rPr lang="vi-VN" b="1">
                <a:solidFill>
                  <a:srgbClr val="211D1E"/>
                </a:solidFill>
              </a:rPr>
              <a:t>Table Tools</a:t>
            </a:r>
            <a:r>
              <a:rPr lang="vi-VN">
                <a:solidFill>
                  <a:srgbClr val="211D1E"/>
                </a:solidFill>
              </a:rPr>
              <a:t>, trên thẻ </a:t>
            </a:r>
            <a:r>
              <a:rPr lang="vi-VN" b="1">
                <a:solidFill>
                  <a:srgbClr val="211D1E"/>
                </a:solidFill>
              </a:rPr>
              <a:t>Layout</a:t>
            </a:r>
            <a:r>
              <a:rPr lang="vi-VN">
                <a:solidFill>
                  <a:srgbClr val="211D1E"/>
                </a:solidFill>
              </a:rPr>
              <a:t>, trong nhóm </a:t>
            </a:r>
            <a:r>
              <a:rPr lang="vi-VN" b="1">
                <a:solidFill>
                  <a:srgbClr val="211D1E"/>
                </a:solidFill>
              </a:rPr>
              <a:t>Table</a:t>
            </a:r>
            <a:r>
              <a:rPr lang="vi-VN">
                <a:solidFill>
                  <a:srgbClr val="211D1E"/>
                </a:solidFill>
              </a:rPr>
              <a:t>, chọn </a:t>
            </a:r>
            <a:r>
              <a:rPr lang="vi-VN" b="1">
                <a:solidFill>
                  <a:srgbClr val="211D1E"/>
                </a:solidFill>
              </a:rPr>
              <a:t>Properties </a:t>
            </a:r>
            <a:r>
              <a:rPr lang="vi-VN">
                <a:solidFill>
                  <a:srgbClr val="211D1E"/>
                </a:solidFill>
              </a:rPr>
              <a:t>và sau đó nhấp chuột vào tùy chọn căn lề bạn muốn trong thẻ </a:t>
            </a:r>
            <a:r>
              <a:rPr lang="vi-VN" b="1">
                <a:solidFill>
                  <a:srgbClr val="211D1E"/>
                </a:solidFill>
              </a:rPr>
              <a:t>Table</a:t>
            </a:r>
            <a:r>
              <a:rPr lang="vi-VN">
                <a:solidFill>
                  <a:srgbClr val="211D1E"/>
                </a:solidFill>
              </a:rPr>
              <a:t>. </a:t>
            </a:r>
            <a:endParaRPr lang="en-US" smtClean="0">
              <a:solidFill>
                <a:srgbClr val="211D1E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rgbClr val="211D1E"/>
                </a:solidFill>
              </a:rPr>
              <a:t>Để </a:t>
            </a:r>
            <a:r>
              <a:rPr lang="vi-VN">
                <a:solidFill>
                  <a:srgbClr val="211D1E"/>
                </a:solidFill>
              </a:rPr>
              <a:t>thay đổi căn lề theo chiều dọc của văn bản trong bảng, chọn các ô và bên dưới </a:t>
            </a:r>
            <a:r>
              <a:rPr lang="vi-VN" b="1">
                <a:solidFill>
                  <a:srgbClr val="211D1E"/>
                </a:solidFill>
              </a:rPr>
              <a:t>Table Tools</a:t>
            </a:r>
            <a:r>
              <a:rPr lang="vi-VN">
                <a:solidFill>
                  <a:srgbClr val="211D1E"/>
                </a:solidFill>
              </a:rPr>
              <a:t>, trên thẻ </a:t>
            </a:r>
            <a:r>
              <a:rPr lang="vi-VN" b="1">
                <a:solidFill>
                  <a:srgbClr val="211D1E"/>
                </a:solidFill>
              </a:rPr>
              <a:t>Layout</a:t>
            </a:r>
            <a:r>
              <a:rPr lang="vi-VN">
                <a:solidFill>
                  <a:srgbClr val="211D1E"/>
                </a:solidFill>
              </a:rPr>
              <a:t>, trong nhóm </a:t>
            </a:r>
            <a:r>
              <a:rPr lang="vi-VN" b="1">
                <a:solidFill>
                  <a:srgbClr val="211D1E"/>
                </a:solidFill>
              </a:rPr>
              <a:t>Alignment</a:t>
            </a:r>
            <a:r>
              <a:rPr lang="vi-VN">
                <a:solidFill>
                  <a:srgbClr val="211D1E"/>
                </a:solidFill>
              </a:rPr>
              <a:t>, nhấp chuột vào tùy chọn căn lề thích hợp. </a:t>
            </a:r>
            <a:endParaRPr lang="en-US" smtClean="0">
              <a:solidFill>
                <a:srgbClr val="211D1E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rgbClr val="211D1E"/>
                </a:solidFill>
              </a:rPr>
              <a:t>Để </a:t>
            </a:r>
            <a:r>
              <a:rPr lang="vi-VN">
                <a:solidFill>
                  <a:srgbClr val="211D1E"/>
                </a:solidFill>
              </a:rPr>
              <a:t>thay đổi căn lề văn bản theo chiều ngang trong bảng, chọn các ô và sau đó trên thẻ </a:t>
            </a:r>
            <a:r>
              <a:rPr lang="vi-VN" b="1">
                <a:solidFill>
                  <a:srgbClr val="211D1E"/>
                </a:solidFill>
              </a:rPr>
              <a:t>Home</a:t>
            </a:r>
            <a:r>
              <a:rPr lang="vi-VN">
                <a:solidFill>
                  <a:srgbClr val="211D1E"/>
                </a:solidFill>
              </a:rPr>
              <a:t>, trong nhóm </a:t>
            </a:r>
            <a:r>
              <a:rPr lang="vi-VN" b="1">
                <a:solidFill>
                  <a:srgbClr val="211D1E"/>
                </a:solidFill>
              </a:rPr>
              <a:t>Paragraph</a:t>
            </a:r>
            <a:r>
              <a:rPr lang="vi-VN">
                <a:solidFill>
                  <a:srgbClr val="211D1E"/>
                </a:solidFill>
              </a:rPr>
              <a:t>, nhấp chuột vào các tùy chọn căn lề thích hợp. </a:t>
            </a:r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18" y="1585058"/>
            <a:ext cx="2501532" cy="12383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18" y="3365158"/>
            <a:ext cx="1988986" cy="5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F. </a:t>
            </a:r>
            <a:r>
              <a:rPr lang="en-US"/>
              <a:t>Chèn và Xóa các </a:t>
            </a:r>
            <a:r>
              <a:rPr lang="en-US" smtClean="0"/>
              <a:t>Dòng/Cột/Ô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946" y="1800941"/>
            <a:ext cx="11380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>
                <a:solidFill>
                  <a:schemeClr val="bg1"/>
                </a:solidFill>
              </a:rPr>
              <a:t>Để chèn một dòng hoặc một cột đơn, đặt vị trí con trỏ vào nơi bạn muốn chèn dòng hoặc cột mới. </a:t>
            </a:r>
            <a:endParaRPr lang="en-US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chemeClr val="bg1"/>
                </a:solidFill>
              </a:rPr>
              <a:t>Bên </a:t>
            </a:r>
            <a:r>
              <a:rPr lang="vi-VN">
                <a:solidFill>
                  <a:schemeClr val="bg1"/>
                </a:solidFill>
              </a:rPr>
              <a:t>dưới </a:t>
            </a:r>
            <a:r>
              <a:rPr lang="vi-VN" b="1">
                <a:solidFill>
                  <a:schemeClr val="bg1"/>
                </a:solidFill>
              </a:rPr>
              <a:t>Table Tools</a:t>
            </a:r>
            <a:r>
              <a:rPr lang="vi-VN">
                <a:solidFill>
                  <a:schemeClr val="bg1"/>
                </a:solidFill>
              </a:rPr>
              <a:t>, trên thẻ </a:t>
            </a:r>
            <a:r>
              <a:rPr lang="vi-VN" b="1">
                <a:solidFill>
                  <a:schemeClr val="bg1"/>
                </a:solidFill>
              </a:rPr>
              <a:t>Layout</a:t>
            </a:r>
            <a:r>
              <a:rPr lang="vi-VN">
                <a:solidFill>
                  <a:schemeClr val="bg1"/>
                </a:solidFill>
              </a:rPr>
              <a:t>, trong nhóm </a:t>
            </a:r>
            <a:r>
              <a:rPr lang="vi-VN" b="1">
                <a:solidFill>
                  <a:schemeClr val="bg1"/>
                </a:solidFill>
              </a:rPr>
              <a:t>Rows &amp; Columns</a:t>
            </a:r>
            <a:r>
              <a:rPr lang="vi-VN">
                <a:solidFill>
                  <a:schemeClr val="bg1"/>
                </a:solidFill>
              </a:rPr>
              <a:t>, nhấp chuột vào tùy chọn thích hợp.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5" y="3319867"/>
            <a:ext cx="3741490" cy="13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7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F. </a:t>
            </a:r>
            <a:r>
              <a:rPr lang="en-US"/>
              <a:t>Chèn và Xóa các </a:t>
            </a:r>
            <a:r>
              <a:rPr lang="en-US" smtClean="0"/>
              <a:t>Dòng/Cột/Ô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291" y="1541207"/>
            <a:ext cx="9923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chemeClr val="bg1"/>
                </a:solidFill>
                <a:latin typeface="+mj-lt"/>
              </a:rPr>
              <a:t>Để chèn các ô, bên dưới </a:t>
            </a:r>
            <a:r>
              <a:rPr lang="vi-VN" b="1">
                <a:solidFill>
                  <a:schemeClr val="bg1"/>
                </a:solidFill>
                <a:latin typeface="+mj-lt"/>
              </a:rPr>
              <a:t>Table Tools</a:t>
            </a:r>
            <a:r>
              <a:rPr lang="vi-VN">
                <a:solidFill>
                  <a:schemeClr val="bg1"/>
                </a:solidFill>
                <a:latin typeface="+mj-lt"/>
              </a:rPr>
              <a:t>, trên thẻ </a:t>
            </a:r>
            <a:r>
              <a:rPr lang="vi-VN" b="1">
                <a:solidFill>
                  <a:schemeClr val="bg1"/>
                </a:solidFill>
                <a:latin typeface="+mj-lt"/>
              </a:rPr>
              <a:t>Layout</a:t>
            </a:r>
            <a:r>
              <a:rPr lang="vi-VN">
                <a:solidFill>
                  <a:schemeClr val="bg1"/>
                </a:solidFill>
                <a:latin typeface="+mj-lt"/>
              </a:rPr>
              <a:t>, trong nhóm </a:t>
            </a:r>
            <a:r>
              <a:rPr lang="vi-VN" b="1">
                <a:solidFill>
                  <a:schemeClr val="bg1"/>
                </a:solidFill>
                <a:latin typeface="+mj-lt"/>
              </a:rPr>
              <a:t>Rows &amp; Columns</a:t>
            </a:r>
            <a:r>
              <a:rPr lang="vi-VN">
                <a:solidFill>
                  <a:schemeClr val="bg1"/>
                </a:solidFill>
                <a:latin typeface="+mj-lt"/>
              </a:rPr>
              <a:t>, 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bạn 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chọn </a:t>
            </a:r>
            <a:r>
              <a:rPr lang="vi-VN" b="1">
                <a:solidFill>
                  <a:schemeClr val="bg1"/>
                </a:solidFill>
                <a:latin typeface="+mj-lt"/>
              </a:rPr>
              <a:t>Dialog box launcher</a:t>
            </a:r>
            <a:r>
              <a:rPr lang="vi-VN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50" y="2520833"/>
            <a:ext cx="1937240" cy="16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7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F. </a:t>
            </a:r>
            <a:r>
              <a:rPr lang="en-US"/>
              <a:t>Chèn và Xóa các </a:t>
            </a:r>
            <a:r>
              <a:rPr lang="en-US" smtClean="0"/>
              <a:t>Dòng/Cột/Ô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3674" y="1545320"/>
            <a:ext cx="11090245" cy="88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211D1E"/>
                </a:solidFill>
                <a:latin typeface="+mj-lt"/>
              </a:rPr>
              <a:t>Để xóa các ô, các dòng, các cột hoặc cả bảng, bên dưới </a:t>
            </a:r>
            <a:r>
              <a:rPr lang="vi-VN" b="1">
                <a:solidFill>
                  <a:srgbClr val="211D1E"/>
                </a:solidFill>
                <a:latin typeface="+mj-lt"/>
              </a:rPr>
              <a:t>Table Tools</a:t>
            </a:r>
            <a:r>
              <a:rPr lang="vi-VN">
                <a:solidFill>
                  <a:srgbClr val="211D1E"/>
                </a:solidFill>
                <a:latin typeface="+mj-lt"/>
              </a:rPr>
              <a:t>, trên thẻ </a:t>
            </a:r>
            <a:r>
              <a:rPr lang="vi-VN" b="1">
                <a:solidFill>
                  <a:srgbClr val="211D1E"/>
                </a:solidFill>
                <a:latin typeface="+mj-lt"/>
              </a:rPr>
              <a:t>Layout</a:t>
            </a:r>
            <a:r>
              <a:rPr lang="vi-VN">
                <a:solidFill>
                  <a:srgbClr val="211D1E"/>
                </a:solidFill>
                <a:latin typeface="+mj-lt"/>
              </a:rPr>
              <a:t>, trong nhóm </a:t>
            </a:r>
            <a:r>
              <a:rPr lang="vi-VN" b="1">
                <a:solidFill>
                  <a:srgbClr val="211D1E"/>
                </a:solidFill>
                <a:latin typeface="+mj-lt"/>
              </a:rPr>
              <a:t>Rows &amp; Columns</a:t>
            </a:r>
            <a:r>
              <a:rPr lang="vi-VN">
                <a:solidFill>
                  <a:srgbClr val="211D1E"/>
                </a:solidFill>
                <a:latin typeface="+mj-lt"/>
              </a:rPr>
              <a:t>, </a:t>
            </a:r>
            <a:r>
              <a:rPr lang="en-US" smtClean="0">
                <a:solidFill>
                  <a:srgbClr val="211D1E"/>
                </a:solidFill>
                <a:latin typeface="+mj-lt"/>
              </a:rPr>
              <a:t>bạn </a:t>
            </a:r>
            <a:r>
              <a:rPr lang="vi-VN" smtClean="0">
                <a:solidFill>
                  <a:srgbClr val="211D1E"/>
                </a:solidFill>
                <a:latin typeface="+mj-lt"/>
              </a:rPr>
              <a:t>nhấp </a:t>
            </a:r>
            <a:r>
              <a:rPr lang="vi-VN">
                <a:solidFill>
                  <a:srgbClr val="211D1E"/>
                </a:solidFill>
                <a:latin typeface="+mj-lt"/>
              </a:rPr>
              <a:t>chuột vào mũi tên của </a:t>
            </a:r>
            <a:r>
              <a:rPr lang="vi-VN" b="1">
                <a:solidFill>
                  <a:srgbClr val="211D1E"/>
                </a:solidFill>
                <a:latin typeface="+mj-lt"/>
              </a:rPr>
              <a:t>Delete </a:t>
            </a:r>
            <a:r>
              <a:rPr lang="vi-VN">
                <a:solidFill>
                  <a:srgbClr val="211D1E"/>
                </a:solidFill>
                <a:latin typeface="+mj-lt"/>
              </a:rPr>
              <a:t>và sau đó lựa chọn tùy chọn thích hợp. </a:t>
            </a:r>
            <a:endParaRPr lang="vi-VN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70" y="2768998"/>
            <a:ext cx="1782452" cy="20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F. </a:t>
            </a:r>
            <a:r>
              <a:rPr lang="en-US"/>
              <a:t>Chèn và Xóa các </a:t>
            </a:r>
            <a:r>
              <a:rPr lang="en-US" smtClean="0"/>
              <a:t>Dòng/Cột/Ô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6561" y="1486598"/>
            <a:ext cx="10041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chemeClr val="bg1"/>
                </a:solidFill>
                <a:latin typeface="+mj-lt"/>
              </a:rPr>
              <a:t>Để xóa các ô riêng rẽ, bên dưới </a:t>
            </a:r>
            <a:r>
              <a:rPr lang="vi-VN" b="1">
                <a:solidFill>
                  <a:schemeClr val="bg1"/>
                </a:solidFill>
                <a:latin typeface="+mj-lt"/>
              </a:rPr>
              <a:t>Table Tools</a:t>
            </a:r>
            <a:r>
              <a:rPr lang="vi-VN">
                <a:solidFill>
                  <a:schemeClr val="bg1"/>
                </a:solidFill>
                <a:latin typeface="+mj-lt"/>
              </a:rPr>
              <a:t>, trên thẻ </a:t>
            </a:r>
            <a:r>
              <a:rPr lang="vi-VN" b="1">
                <a:solidFill>
                  <a:schemeClr val="bg1"/>
                </a:solidFill>
                <a:latin typeface="+mj-lt"/>
              </a:rPr>
              <a:t>Layout</a:t>
            </a:r>
            <a:r>
              <a:rPr lang="vi-VN">
                <a:solidFill>
                  <a:schemeClr val="bg1"/>
                </a:solidFill>
                <a:latin typeface="+mj-lt"/>
              </a:rPr>
              <a:t>, trong nhóm </a:t>
            </a:r>
            <a:r>
              <a:rPr lang="vi-VN" b="1">
                <a:solidFill>
                  <a:schemeClr val="bg1"/>
                </a:solidFill>
                <a:latin typeface="+mj-lt"/>
              </a:rPr>
              <a:t>Rows &amp; Columns</a:t>
            </a:r>
            <a:r>
              <a:rPr lang="vi-VN">
                <a:solidFill>
                  <a:schemeClr val="bg1"/>
                </a:solidFill>
                <a:latin typeface="+mj-lt"/>
              </a:rPr>
              <a:t>, nhấp chuột vào mũi tên của </a:t>
            </a:r>
            <a:r>
              <a:rPr lang="vi-VN" b="1">
                <a:solidFill>
                  <a:schemeClr val="bg1"/>
                </a:solidFill>
                <a:latin typeface="+mj-lt"/>
              </a:rPr>
              <a:t>Delete</a:t>
            </a:r>
            <a:r>
              <a:rPr lang="vi-VN">
                <a:solidFill>
                  <a:schemeClr val="bg1"/>
                </a:solidFill>
                <a:latin typeface="+mj-lt"/>
              </a:rPr>
              <a:t>, chọn </a:t>
            </a:r>
            <a:r>
              <a:rPr lang="vi-VN" b="1">
                <a:solidFill>
                  <a:schemeClr val="bg1"/>
                </a:solidFill>
                <a:latin typeface="+mj-lt"/>
              </a:rPr>
              <a:t>Delete </a:t>
            </a:r>
            <a:r>
              <a:rPr lang="vi-VN" b="1" smtClean="0">
                <a:solidFill>
                  <a:schemeClr val="bg1"/>
                </a:solidFill>
                <a:latin typeface="+mj-lt"/>
              </a:rPr>
              <a:t>Cells </a:t>
            </a:r>
            <a:r>
              <a:rPr lang="vi-VN">
                <a:solidFill>
                  <a:schemeClr val="bg1"/>
                </a:solidFill>
                <a:latin typeface="+mj-lt"/>
              </a:rPr>
              <a:t>và sau đó lựa chọn tùy chọn thích hợp.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17" y="2691181"/>
            <a:ext cx="2354510" cy="19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4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G. </a:t>
            </a:r>
            <a:r>
              <a:rPr lang="en-US"/>
              <a:t>Trộn và tách các </a:t>
            </a:r>
            <a:r>
              <a:rPr lang="en-US" smtClean="0"/>
              <a:t>ô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3246" y="1541206"/>
            <a:ext cx="10684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chemeClr val="bg1"/>
                </a:solidFill>
                <a:latin typeface="+mj-lt"/>
              </a:rPr>
              <a:t>Để trộn ô, chọn các ô cần trộn và sau đó bên dưới </a:t>
            </a:r>
            <a:r>
              <a:rPr lang="vi-VN" b="1">
                <a:solidFill>
                  <a:schemeClr val="bg1"/>
                </a:solidFill>
                <a:latin typeface="+mj-lt"/>
              </a:rPr>
              <a:t>Table Tools</a:t>
            </a:r>
            <a:r>
              <a:rPr lang="vi-VN">
                <a:solidFill>
                  <a:schemeClr val="bg1"/>
                </a:solidFill>
                <a:latin typeface="+mj-lt"/>
              </a:rPr>
              <a:t>, trên thẻ </a:t>
            </a:r>
            <a:r>
              <a:rPr lang="vi-VN" b="1">
                <a:solidFill>
                  <a:schemeClr val="bg1"/>
                </a:solidFill>
                <a:latin typeface="+mj-lt"/>
              </a:rPr>
              <a:t>Layout</a:t>
            </a:r>
            <a:r>
              <a:rPr lang="vi-VN">
                <a:solidFill>
                  <a:schemeClr val="bg1"/>
                </a:solidFill>
                <a:latin typeface="+mj-lt"/>
              </a:rPr>
              <a:t>, trong nhóm </a:t>
            </a:r>
            <a:r>
              <a:rPr lang="vi-VN" b="1">
                <a:solidFill>
                  <a:schemeClr val="bg1"/>
                </a:solidFill>
                <a:latin typeface="+mj-lt"/>
              </a:rPr>
              <a:t>Merge</a:t>
            </a:r>
            <a:r>
              <a:rPr lang="vi-VN">
                <a:solidFill>
                  <a:schemeClr val="bg1"/>
                </a:solidFill>
                <a:latin typeface="+mj-lt"/>
              </a:rPr>
              <a:t>, 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bạn 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chọn </a:t>
            </a:r>
            <a:r>
              <a:rPr lang="vi-VN" b="1">
                <a:solidFill>
                  <a:schemeClr val="bg1"/>
                </a:solidFill>
                <a:latin typeface="+mj-lt"/>
              </a:rPr>
              <a:t>Merge Cells</a:t>
            </a:r>
            <a:r>
              <a:rPr lang="vi-VN">
                <a:solidFill>
                  <a:schemeClr val="bg1"/>
                </a:solidFill>
                <a:latin typeface="+mj-lt"/>
              </a:rPr>
              <a:t>.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79" y="2246399"/>
            <a:ext cx="2354512" cy="1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Thay đổi thiết lập </a:t>
            </a:r>
            <a:r>
              <a:rPr lang="en-US" b="1" smtClean="0"/>
              <a:t>trang</a:t>
            </a:r>
          </a:p>
          <a:p>
            <a:r>
              <a:rPr lang="en-US" smtClean="0"/>
              <a:t>A. </a:t>
            </a:r>
            <a:r>
              <a:rPr lang="en-US"/>
              <a:t>Thay đổi khổ </a:t>
            </a:r>
            <a:r>
              <a:rPr lang="en-US" smtClean="0"/>
              <a:t>giấy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6469" y="1511602"/>
            <a:ext cx="102011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chemeClr val="bg1"/>
                </a:solidFill>
                <a:latin typeface="+mj-lt"/>
              </a:rPr>
              <a:t>Để thay đổi khổ giấy trong tài liệu, bạn sử dụng một trong những phương pháp sau: </a:t>
            </a:r>
            <a:endParaRPr lang="en-US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bg1"/>
                </a:solidFill>
                <a:latin typeface="+mj-lt"/>
              </a:rPr>
              <a:t>• </a:t>
            </a:r>
            <a:r>
              <a:rPr lang="vi-VN">
                <a:solidFill>
                  <a:schemeClr val="bg1"/>
                </a:solidFill>
                <a:latin typeface="+mj-lt"/>
              </a:rPr>
              <a:t>Trên thẻ </a:t>
            </a:r>
            <a:r>
              <a:rPr lang="vi-VN" b="1">
                <a:solidFill>
                  <a:schemeClr val="bg1"/>
                </a:solidFill>
                <a:latin typeface="+mj-lt"/>
              </a:rPr>
              <a:t>Page Layout</a:t>
            </a:r>
            <a:r>
              <a:rPr lang="vi-VN">
                <a:solidFill>
                  <a:schemeClr val="bg1"/>
                </a:solidFill>
                <a:latin typeface="+mj-lt"/>
              </a:rPr>
              <a:t>, trong nhóm </a:t>
            </a:r>
            <a:r>
              <a:rPr lang="vi-VN" b="1">
                <a:solidFill>
                  <a:schemeClr val="bg1"/>
                </a:solidFill>
                <a:latin typeface="+mj-lt"/>
              </a:rPr>
              <a:t>Page Setup</a:t>
            </a:r>
            <a:r>
              <a:rPr lang="vi-VN">
                <a:solidFill>
                  <a:schemeClr val="bg1"/>
                </a:solidFill>
                <a:latin typeface="+mj-lt"/>
              </a:rPr>
              <a:t>, chọn </a:t>
            </a:r>
            <a:r>
              <a:rPr lang="vi-VN" b="1">
                <a:solidFill>
                  <a:schemeClr val="bg1"/>
                </a:solidFill>
                <a:latin typeface="+mj-lt"/>
              </a:rPr>
              <a:t>Size</a:t>
            </a:r>
            <a:r>
              <a:rPr lang="vi-VN">
                <a:solidFill>
                  <a:schemeClr val="bg1"/>
                </a:solidFill>
                <a:latin typeface="+mj-lt"/>
              </a:rPr>
              <a:t>; hoặc </a:t>
            </a:r>
            <a:endParaRPr lang="en-US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bg1"/>
                </a:solidFill>
                <a:latin typeface="+mj-lt"/>
              </a:rPr>
              <a:t>• </a:t>
            </a:r>
            <a:r>
              <a:rPr lang="vi-VN">
                <a:solidFill>
                  <a:schemeClr val="bg1"/>
                </a:solidFill>
                <a:latin typeface="+mj-lt"/>
              </a:rPr>
              <a:t>Nháy đúp chuột vào bất kỳ vị trí nào trong vùng diện tích tối hơn của thước kẻ để mở hộp thoại </a:t>
            </a:r>
            <a:r>
              <a:rPr lang="vi-VN" b="1">
                <a:solidFill>
                  <a:schemeClr val="bg1"/>
                </a:solidFill>
                <a:latin typeface="+mj-lt"/>
              </a:rPr>
              <a:t>Page Setup </a:t>
            </a:r>
            <a:r>
              <a:rPr lang="vi-VN">
                <a:solidFill>
                  <a:schemeClr val="bg1"/>
                </a:solidFill>
                <a:latin typeface="+mj-lt"/>
              </a:rPr>
              <a:t>và sau đó nhấp chuột vào thẻ </a:t>
            </a:r>
            <a:r>
              <a:rPr lang="vi-VN" b="1">
                <a:solidFill>
                  <a:schemeClr val="bg1"/>
                </a:solidFill>
                <a:latin typeface="+mj-lt"/>
              </a:rPr>
              <a:t>Paper</a:t>
            </a:r>
            <a:r>
              <a:rPr lang="vi-VN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9"/>
          <a:stretch/>
        </p:blipFill>
        <p:spPr>
          <a:xfrm>
            <a:off x="2758491" y="3497736"/>
            <a:ext cx="1543265" cy="24768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41" y="3265928"/>
            <a:ext cx="2471956" cy="29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62" y="1947622"/>
            <a:ext cx="10515600" cy="1676400"/>
          </a:xfrm>
        </p:spPr>
        <p:txBody>
          <a:bodyPr>
            <a:noAutofit/>
          </a:bodyPr>
          <a:lstStyle/>
          <a:p>
            <a:r>
              <a:rPr lang="en-US" sz="4200" smtClean="0"/>
              <a:t/>
            </a:r>
            <a:br>
              <a:rPr lang="en-US" sz="4200" smtClean="0"/>
            </a:br>
            <a:r>
              <a:rPr lang="en-US" sz="4000" b="1" smtClean="0">
                <a:solidFill>
                  <a:srgbClr val="FFFFFF"/>
                </a:solidFill>
                <a:latin typeface="UTM Duepuntozero"/>
              </a:rPr>
              <a:t>Bài 1.</a:t>
            </a:r>
            <a:r>
              <a:rPr lang="en-US" sz="4200" b="1" smtClean="0"/>
              <a:t/>
            </a:r>
            <a:br>
              <a:rPr lang="en-US" sz="4200" b="1" smtClean="0"/>
            </a:br>
            <a:r>
              <a:rPr lang="en-US" sz="4400"/>
              <a:t>Tớ thao tác với văn bản</a:t>
            </a:r>
            <a:endParaRPr lang="en-US" sz="4400" b="1">
              <a:latin typeface="UTM Duepuntozero" panose="02040603050506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575" y="5152603"/>
            <a:ext cx="10515600" cy="1382667"/>
          </a:xfrm>
        </p:spPr>
        <p:txBody>
          <a:bodyPr numCol="2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b="1"/>
              <a:t>Nhập và chỉnh sửa văn bản. </a:t>
            </a:r>
            <a:endParaRPr lang="en-US" b="1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b="1" smtClean="0"/>
              <a:t>Di </a:t>
            </a:r>
            <a:r>
              <a:rPr lang="vi-VN" b="1"/>
              <a:t>chuyển xung quanh văn bản. </a:t>
            </a:r>
            <a:endParaRPr lang="en-US" b="1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b="1" smtClean="0"/>
              <a:t>Chèn </a:t>
            </a:r>
            <a:r>
              <a:rPr lang="vi-VN" b="1"/>
              <a:t>các đối tượng đa phương tiện. 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002575" y="3968079"/>
            <a:ext cx="1031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tx2"/>
                </a:solidFill>
              </a:rPr>
              <a:t>Trong </a:t>
            </a:r>
            <a:r>
              <a:rPr lang="en-US" sz="2000" smtClean="0">
                <a:solidFill>
                  <a:schemeClr val="tx2"/>
                </a:solidFill>
              </a:rPr>
              <a:t>bài học</a:t>
            </a:r>
            <a:r>
              <a:rPr lang="vi-VN" sz="2000" smtClean="0">
                <a:solidFill>
                  <a:schemeClr val="tx2"/>
                </a:solidFill>
              </a:rPr>
              <a:t> </a:t>
            </a:r>
            <a:r>
              <a:rPr lang="vi-VN" sz="2000">
                <a:solidFill>
                  <a:schemeClr val="tx2"/>
                </a:solidFill>
              </a:rPr>
              <a:t>này, bạn sẽ học các kỹ năng cần thiết để tạo những tài liệu đơn giản và những thao tác thiết yếu để làm việc với tài liệu trong </a:t>
            </a:r>
            <a:r>
              <a:rPr lang="vi-VN" sz="2000" b="1">
                <a:solidFill>
                  <a:schemeClr val="tx2"/>
                </a:solidFill>
              </a:rPr>
              <a:t>Microsoft Word</a:t>
            </a:r>
            <a:r>
              <a:rPr lang="vi-VN" sz="2000">
                <a:solidFill>
                  <a:schemeClr val="tx2"/>
                </a:solidFill>
              </a:rPr>
              <a:t>. Khi hoàn thành </a:t>
            </a:r>
            <a:r>
              <a:rPr lang="en-US" sz="2000" smtClean="0">
                <a:solidFill>
                  <a:schemeClr val="tx2"/>
                </a:solidFill>
              </a:rPr>
              <a:t>bài học</a:t>
            </a:r>
            <a:r>
              <a:rPr lang="vi-VN" sz="2000" smtClean="0">
                <a:solidFill>
                  <a:schemeClr val="tx2"/>
                </a:solidFill>
              </a:rPr>
              <a:t> </a:t>
            </a:r>
            <a:r>
              <a:rPr lang="vi-VN" sz="2000">
                <a:solidFill>
                  <a:schemeClr val="tx2"/>
                </a:solidFill>
              </a:rPr>
              <a:t>này, bạn sẽ biết cách: </a:t>
            </a:r>
          </a:p>
        </p:txBody>
      </p:sp>
    </p:spTree>
    <p:extLst>
      <p:ext uri="{BB962C8B-B14F-4D97-AF65-F5344CB8AC3E}">
        <p14:creationId xmlns:p14="http://schemas.microsoft.com/office/powerpoint/2010/main" val="204552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B. </a:t>
            </a:r>
            <a:r>
              <a:rPr lang="vi-VN" smtClean="0"/>
              <a:t>Thay </a:t>
            </a:r>
            <a:r>
              <a:rPr lang="vi-VN"/>
              <a:t>đổi hướng </a:t>
            </a:r>
            <a:r>
              <a:rPr lang="vi-VN" smtClean="0"/>
              <a:t>trang</a:t>
            </a:r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/>
          <a:stretch/>
        </p:blipFill>
        <p:spPr>
          <a:xfrm>
            <a:off x="353692" y="1384206"/>
            <a:ext cx="6451220" cy="2161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302" y="3724711"/>
            <a:ext cx="11255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2E2D32"/>
                </a:solidFill>
                <a:latin typeface="+mj-lt"/>
              </a:rPr>
              <a:t>Để thay đổi hướng của tài liệu, </a:t>
            </a:r>
            <a:r>
              <a:rPr lang="en-US" smtClean="0">
                <a:solidFill>
                  <a:srgbClr val="2E2D32"/>
                </a:solidFill>
                <a:latin typeface="+mj-lt"/>
              </a:rPr>
              <a:t>bạn </a:t>
            </a:r>
            <a:r>
              <a:rPr lang="vi-VN" smtClean="0">
                <a:solidFill>
                  <a:srgbClr val="2E2D32"/>
                </a:solidFill>
                <a:latin typeface="+mj-lt"/>
              </a:rPr>
              <a:t>sử </a:t>
            </a:r>
            <a:r>
              <a:rPr lang="vi-VN">
                <a:solidFill>
                  <a:srgbClr val="2E2D32"/>
                </a:solidFill>
                <a:latin typeface="+mj-lt"/>
              </a:rPr>
              <a:t>dụng một trong những phương pháp sau: </a:t>
            </a:r>
            <a:endParaRPr lang="en-US" smtClean="0">
              <a:solidFill>
                <a:srgbClr val="2E2D32"/>
              </a:solidFill>
              <a:latin typeface="+mj-lt"/>
            </a:endParaRPr>
          </a:p>
          <a:p>
            <a:r>
              <a:rPr lang="vi-VN" smtClean="0">
                <a:solidFill>
                  <a:srgbClr val="2E2D32"/>
                </a:solidFill>
                <a:latin typeface="+mj-lt"/>
              </a:rPr>
              <a:t>• </a:t>
            </a:r>
            <a:r>
              <a:rPr lang="vi-VN">
                <a:solidFill>
                  <a:srgbClr val="2E2D32"/>
                </a:solidFill>
                <a:latin typeface="+mj-lt"/>
              </a:rPr>
              <a:t>Trên thẻ </a:t>
            </a:r>
            <a:r>
              <a:rPr lang="vi-VN" b="1">
                <a:solidFill>
                  <a:srgbClr val="2E2D32"/>
                </a:solidFill>
                <a:latin typeface="+mj-lt"/>
              </a:rPr>
              <a:t>Page Layout</a:t>
            </a:r>
            <a:r>
              <a:rPr lang="vi-VN">
                <a:solidFill>
                  <a:srgbClr val="2E2D32"/>
                </a:solidFill>
                <a:latin typeface="+mj-lt"/>
              </a:rPr>
              <a:t>, trong nhóm </a:t>
            </a:r>
            <a:r>
              <a:rPr lang="vi-VN" b="1">
                <a:solidFill>
                  <a:srgbClr val="2E2D32"/>
                </a:solidFill>
                <a:latin typeface="+mj-lt"/>
              </a:rPr>
              <a:t>Page Setup</a:t>
            </a:r>
            <a:r>
              <a:rPr lang="vi-VN">
                <a:solidFill>
                  <a:srgbClr val="2E2D32"/>
                </a:solidFill>
                <a:latin typeface="+mj-lt"/>
              </a:rPr>
              <a:t>, nhấp chọn </a:t>
            </a:r>
            <a:r>
              <a:rPr lang="vi-VN" b="1">
                <a:solidFill>
                  <a:srgbClr val="2E2D32"/>
                </a:solidFill>
                <a:latin typeface="+mj-lt"/>
              </a:rPr>
              <a:t>Orientation</a:t>
            </a:r>
            <a:r>
              <a:rPr lang="vi-VN">
                <a:solidFill>
                  <a:srgbClr val="2E2D32"/>
                </a:solidFill>
                <a:latin typeface="+mj-lt"/>
              </a:rPr>
              <a:t>; hoặc </a:t>
            </a:r>
            <a:endParaRPr lang="en-US" smtClean="0">
              <a:solidFill>
                <a:srgbClr val="2E2D32"/>
              </a:solidFill>
              <a:latin typeface="+mj-lt"/>
            </a:endParaRPr>
          </a:p>
          <a:p>
            <a:r>
              <a:rPr lang="vi-VN" smtClean="0">
                <a:solidFill>
                  <a:srgbClr val="2E2D32"/>
                </a:solidFill>
                <a:latin typeface="+mj-lt"/>
              </a:rPr>
              <a:t>• </a:t>
            </a:r>
            <a:r>
              <a:rPr lang="vi-VN">
                <a:solidFill>
                  <a:srgbClr val="2E2D32"/>
                </a:solidFill>
                <a:latin typeface="+mj-lt"/>
              </a:rPr>
              <a:t>Nhấp đúp vào vùng tối hơn trên thước kẻ để mở hộp thoại </a:t>
            </a:r>
            <a:r>
              <a:rPr lang="vi-VN" b="1">
                <a:solidFill>
                  <a:srgbClr val="2E2D32"/>
                </a:solidFill>
                <a:latin typeface="+mj-lt"/>
              </a:rPr>
              <a:t>Page Setup</a:t>
            </a:r>
            <a:r>
              <a:rPr lang="vi-VN">
                <a:solidFill>
                  <a:srgbClr val="2E2D32"/>
                </a:solidFill>
                <a:latin typeface="+mj-lt"/>
              </a:rPr>
              <a:t>, nhấp chuột vào thẻ </a:t>
            </a:r>
            <a:r>
              <a:rPr lang="vi-VN" b="1">
                <a:solidFill>
                  <a:srgbClr val="2E2D32"/>
                </a:solidFill>
                <a:latin typeface="+mj-lt"/>
              </a:rPr>
              <a:t>Margins </a:t>
            </a:r>
            <a:r>
              <a:rPr lang="vi-VN">
                <a:solidFill>
                  <a:srgbClr val="2E2D32"/>
                </a:solidFill>
                <a:latin typeface="+mj-lt"/>
              </a:rPr>
              <a:t>và sau đó chọn hướng của trang bạn muốn sử dụng. </a:t>
            </a:r>
            <a:endParaRPr lang="en-US">
              <a:latin typeface="+mj-lt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41" y="1585192"/>
            <a:ext cx="1565946" cy="175967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916" y="2026817"/>
            <a:ext cx="1228896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1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C. Thay </a:t>
            </a:r>
            <a:r>
              <a:rPr lang="en-US"/>
              <a:t>đổi Lề </a:t>
            </a:r>
            <a:r>
              <a:rPr lang="en-US" smtClean="0"/>
              <a:t>trang</a:t>
            </a:r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7" y="1442754"/>
            <a:ext cx="6817454" cy="1220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3247" y="3358267"/>
            <a:ext cx="10681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2E2D32"/>
                </a:solidFill>
                <a:latin typeface="+mj-lt"/>
              </a:rPr>
              <a:t>Bạn cần ở chế độ hiển thị </a:t>
            </a:r>
            <a:r>
              <a:rPr lang="vi-VN" b="1">
                <a:solidFill>
                  <a:srgbClr val="2E2D32"/>
                </a:solidFill>
                <a:latin typeface="+mj-lt"/>
              </a:rPr>
              <a:t>Print Layout </a:t>
            </a:r>
            <a:r>
              <a:rPr lang="vi-VN">
                <a:solidFill>
                  <a:srgbClr val="2E2D32"/>
                </a:solidFill>
                <a:latin typeface="+mj-lt"/>
              </a:rPr>
              <a:t>để các mũi tên điều chỉnh lề trang xuất hiện trên các thanh thước kẻ ngang và dọc. </a:t>
            </a:r>
            <a:endParaRPr lang="en-US">
              <a:latin typeface="+mj-lt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74" y="1634047"/>
            <a:ext cx="1714739" cy="83831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86" y="1667389"/>
            <a:ext cx="1133633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1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C. Thay </a:t>
            </a:r>
            <a:r>
              <a:rPr lang="en-US"/>
              <a:t>đổi Lề </a:t>
            </a:r>
            <a:r>
              <a:rPr lang="en-US" smtClean="0"/>
              <a:t>trang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4858" y="1503051"/>
            <a:ext cx="8727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rgbClr val="2E2D32"/>
                </a:solidFill>
                <a:latin typeface="+mj-lt"/>
              </a:rPr>
              <a:t>Trên </a:t>
            </a:r>
            <a:r>
              <a:rPr lang="vi-VN">
                <a:solidFill>
                  <a:srgbClr val="2E2D32"/>
                </a:solidFill>
                <a:latin typeface="+mj-lt"/>
              </a:rPr>
              <a:t>thẻ </a:t>
            </a:r>
            <a:r>
              <a:rPr lang="vi-VN" b="1">
                <a:solidFill>
                  <a:srgbClr val="2E2D32"/>
                </a:solidFill>
                <a:latin typeface="+mj-lt"/>
              </a:rPr>
              <a:t>Page Layout</a:t>
            </a:r>
            <a:r>
              <a:rPr lang="vi-VN">
                <a:solidFill>
                  <a:srgbClr val="2E2D32"/>
                </a:solidFill>
                <a:latin typeface="+mj-lt"/>
              </a:rPr>
              <a:t>, trong nhóm </a:t>
            </a:r>
            <a:r>
              <a:rPr lang="vi-VN" b="1">
                <a:solidFill>
                  <a:srgbClr val="2E2D32"/>
                </a:solidFill>
                <a:latin typeface="+mj-lt"/>
              </a:rPr>
              <a:t>Page Setup</a:t>
            </a:r>
            <a:r>
              <a:rPr lang="vi-VN">
                <a:solidFill>
                  <a:srgbClr val="2E2D32"/>
                </a:solidFill>
                <a:latin typeface="+mj-lt"/>
              </a:rPr>
              <a:t>, nhấp chuột vào </a:t>
            </a:r>
            <a:r>
              <a:rPr lang="vi-VN" b="1">
                <a:solidFill>
                  <a:srgbClr val="2E2D32"/>
                </a:solidFill>
                <a:latin typeface="+mj-lt"/>
              </a:rPr>
              <a:t>Margins</a:t>
            </a:r>
            <a:r>
              <a:rPr lang="vi-VN">
                <a:solidFill>
                  <a:srgbClr val="2E2D32"/>
                </a:solidFill>
                <a:latin typeface="+mj-lt"/>
              </a:rPr>
              <a:t>; </a:t>
            </a:r>
            <a:r>
              <a:rPr lang="vi-VN" smtClean="0">
                <a:solidFill>
                  <a:srgbClr val="2E2D32"/>
                </a:solidFill>
                <a:latin typeface="+mj-lt"/>
              </a:rPr>
              <a:t>hoặc</a:t>
            </a:r>
            <a:endParaRPr lang="en-US" smtClean="0">
              <a:solidFill>
                <a:srgbClr val="2E2D3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rgbClr val="2E2D32"/>
                </a:solidFill>
                <a:latin typeface="+mj-lt"/>
              </a:rPr>
              <a:t>Để </a:t>
            </a:r>
            <a:r>
              <a:rPr lang="vi-VN">
                <a:solidFill>
                  <a:srgbClr val="2E2D32"/>
                </a:solidFill>
                <a:latin typeface="+mj-lt"/>
              </a:rPr>
              <a:t>điều chỉnh các lề trang sử dụng thước kẻ, trỏ chuột vào lề và khi mũi tên thích hợp xuất hiện, kéo đến vị trí mà bạn muốn cho lề; </a:t>
            </a:r>
            <a:r>
              <a:rPr lang="vi-VN" smtClean="0">
                <a:solidFill>
                  <a:srgbClr val="2E2D32"/>
                </a:solidFill>
                <a:latin typeface="+mj-lt"/>
              </a:rPr>
              <a:t>hoặc</a:t>
            </a:r>
            <a:endParaRPr lang="en-US" smtClean="0">
              <a:solidFill>
                <a:srgbClr val="2E2D3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rgbClr val="2E2D32"/>
                </a:solidFill>
                <a:latin typeface="+mj-lt"/>
              </a:rPr>
              <a:t>Nhấp </a:t>
            </a:r>
            <a:r>
              <a:rPr lang="vi-VN">
                <a:solidFill>
                  <a:srgbClr val="2E2D32"/>
                </a:solidFill>
                <a:latin typeface="+mj-lt"/>
              </a:rPr>
              <a:t>đúp chuột vào vùng diện tích tối hơn của thanh thước kẻ ngang hoặc dọc để mở hộp thoại </a:t>
            </a:r>
            <a:r>
              <a:rPr lang="vi-VN" b="1">
                <a:solidFill>
                  <a:srgbClr val="2E2D32"/>
                </a:solidFill>
                <a:latin typeface="+mj-lt"/>
              </a:rPr>
              <a:t>Page Layout</a:t>
            </a:r>
            <a:r>
              <a:rPr lang="vi-VN">
                <a:solidFill>
                  <a:srgbClr val="2E2D32"/>
                </a:solidFill>
                <a:latin typeface="+mj-lt"/>
              </a:rPr>
              <a:t>. Nhấp chuột vào thẻ </a:t>
            </a:r>
            <a:r>
              <a:rPr lang="vi-VN" b="1">
                <a:solidFill>
                  <a:srgbClr val="2E2D32"/>
                </a:solidFill>
                <a:latin typeface="+mj-lt"/>
              </a:rPr>
              <a:t>Margins</a:t>
            </a:r>
            <a:r>
              <a:rPr lang="vi-VN">
                <a:solidFill>
                  <a:srgbClr val="2E2D32"/>
                </a:solidFill>
                <a:latin typeface="+mj-lt"/>
              </a:rPr>
              <a:t>, sau đó thiết lập các tùy chọn trong phần </a:t>
            </a:r>
            <a:r>
              <a:rPr lang="vi-VN" b="1">
                <a:solidFill>
                  <a:srgbClr val="2E2D32"/>
                </a:solidFill>
                <a:latin typeface="+mj-lt"/>
              </a:rPr>
              <a:t>Margins</a:t>
            </a:r>
            <a:r>
              <a:rPr lang="vi-VN" smtClean="0">
                <a:solidFill>
                  <a:srgbClr val="2E2D32"/>
                </a:solidFill>
                <a:latin typeface="+mj-lt"/>
              </a:rPr>
              <a:t>.</a:t>
            </a:r>
            <a:r>
              <a:rPr lang="en-US" smtClean="0">
                <a:solidFill>
                  <a:srgbClr val="2E2D32"/>
                </a:solidFill>
                <a:latin typeface="+mj-lt"/>
              </a:rPr>
              <a:t>	</a:t>
            </a:r>
            <a:endParaRPr lang="vi-VN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16" y="1598103"/>
            <a:ext cx="1936384" cy="280611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33" y="3555083"/>
            <a:ext cx="4787320" cy="11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D. Đánh </a:t>
            </a:r>
            <a:r>
              <a:rPr lang="en-US"/>
              <a:t>số </a:t>
            </a:r>
            <a:r>
              <a:rPr lang="en-US" smtClean="0"/>
              <a:t>trang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6469" y="1520316"/>
            <a:ext cx="11142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</a:rPr>
              <a:t>Để chèn số trang trong tài liệu của bạn, trên thẻ </a:t>
            </a:r>
            <a:r>
              <a:rPr lang="en-US" b="1">
                <a:solidFill>
                  <a:schemeClr val="bg1"/>
                </a:solidFill>
                <a:latin typeface="+mj-lt"/>
              </a:rPr>
              <a:t>Insert</a:t>
            </a:r>
            <a:r>
              <a:rPr lang="en-US">
                <a:solidFill>
                  <a:schemeClr val="bg1"/>
                </a:solidFill>
                <a:latin typeface="+mj-lt"/>
              </a:rPr>
              <a:t>, trong nhóm </a:t>
            </a:r>
            <a:r>
              <a:rPr lang="en-US" b="1">
                <a:solidFill>
                  <a:schemeClr val="bg1"/>
                </a:solidFill>
                <a:latin typeface="+mj-lt"/>
              </a:rPr>
              <a:t>Header &amp; Footer</a:t>
            </a:r>
            <a:r>
              <a:rPr lang="en-US">
                <a:solidFill>
                  <a:schemeClr val="bg1"/>
                </a:solidFill>
                <a:latin typeface="+mj-lt"/>
              </a:rPr>
              <a:t>, chọn </a:t>
            </a:r>
            <a:r>
              <a:rPr lang="en-US" b="1">
                <a:solidFill>
                  <a:schemeClr val="bg1"/>
                </a:solidFill>
                <a:latin typeface="+mj-lt"/>
              </a:rPr>
              <a:t>Page Number</a:t>
            </a:r>
            <a:r>
              <a:rPr lang="en-US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57" y="2204619"/>
            <a:ext cx="2155678" cy="21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6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E. </a:t>
            </a:r>
            <a:r>
              <a:rPr lang="en-US"/>
              <a:t>Áp dụng cột</a:t>
            </a:r>
          </a:p>
        </p:txBody>
      </p:sp>
      <p:sp>
        <p:nvSpPr>
          <p:cNvPr id="3" name="Rectangle 2"/>
          <p:cNvSpPr/>
          <p:nvPr/>
        </p:nvSpPr>
        <p:spPr>
          <a:xfrm>
            <a:off x="674159" y="1311950"/>
            <a:ext cx="105207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2E2D32"/>
                </a:solidFill>
                <a:latin typeface="+mj-lt"/>
              </a:rPr>
              <a:t>Word </a:t>
            </a:r>
            <a:r>
              <a:rPr lang="en-US">
                <a:solidFill>
                  <a:srgbClr val="2E2D32"/>
                </a:solidFill>
                <a:latin typeface="+mj-lt"/>
              </a:rPr>
              <a:t>cho phép bạn thiết lập các cột theo phong cách báo trong tài liệu sử dụng tính năng </a:t>
            </a:r>
            <a:r>
              <a:rPr lang="en-US" b="1">
                <a:solidFill>
                  <a:srgbClr val="2E2D32"/>
                </a:solidFill>
                <a:latin typeface="+mj-lt"/>
              </a:rPr>
              <a:t>Columns</a:t>
            </a:r>
            <a:r>
              <a:rPr lang="en-US">
                <a:solidFill>
                  <a:srgbClr val="2E2D32"/>
                </a:solidFill>
                <a:latin typeface="+mj-lt"/>
              </a:rPr>
              <a:t>. </a:t>
            </a:r>
            <a:endParaRPr lang="en-US" smtClean="0">
              <a:solidFill>
                <a:srgbClr val="2E2D32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2E2D32"/>
                </a:solidFill>
                <a:latin typeface="+mj-lt"/>
              </a:rPr>
              <a:t>Để </a:t>
            </a:r>
            <a:r>
              <a:rPr lang="en-US">
                <a:solidFill>
                  <a:srgbClr val="2E2D32"/>
                </a:solidFill>
                <a:latin typeface="+mj-lt"/>
              </a:rPr>
              <a:t>tạo các cột, trên thẻ </a:t>
            </a:r>
            <a:r>
              <a:rPr lang="en-US" b="1">
                <a:solidFill>
                  <a:srgbClr val="2E2D32"/>
                </a:solidFill>
                <a:latin typeface="+mj-lt"/>
              </a:rPr>
              <a:t>Page Layout</a:t>
            </a:r>
            <a:r>
              <a:rPr lang="en-US">
                <a:solidFill>
                  <a:srgbClr val="2E2D32"/>
                </a:solidFill>
                <a:latin typeface="+mj-lt"/>
              </a:rPr>
              <a:t>, trong nhóm </a:t>
            </a:r>
            <a:r>
              <a:rPr lang="en-US" b="1">
                <a:solidFill>
                  <a:srgbClr val="2E2D32"/>
                </a:solidFill>
                <a:latin typeface="+mj-lt"/>
              </a:rPr>
              <a:t>Page Setup</a:t>
            </a:r>
            <a:r>
              <a:rPr lang="en-US">
                <a:solidFill>
                  <a:srgbClr val="2E2D32"/>
                </a:solidFill>
                <a:latin typeface="+mj-lt"/>
              </a:rPr>
              <a:t>, nhấp chuột vào </a:t>
            </a:r>
            <a:r>
              <a:rPr lang="en-US" b="1">
                <a:solidFill>
                  <a:srgbClr val="2E2D32"/>
                </a:solidFill>
                <a:latin typeface="+mj-lt"/>
              </a:rPr>
              <a:t>Columns</a:t>
            </a:r>
            <a:r>
              <a:rPr lang="en-US">
                <a:solidFill>
                  <a:srgbClr val="2E2D32"/>
                </a:solidFill>
                <a:latin typeface="+mj-lt"/>
              </a:rPr>
              <a:t>. </a:t>
            </a:r>
            <a:endParaRPr lang="en-US" smtClean="0">
              <a:solidFill>
                <a:srgbClr val="2E2D32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2E2D32"/>
                </a:solidFill>
                <a:latin typeface="+mj-lt"/>
              </a:rPr>
              <a:t>Để </a:t>
            </a:r>
            <a:r>
              <a:rPr lang="en-US">
                <a:solidFill>
                  <a:srgbClr val="2E2D32"/>
                </a:solidFill>
                <a:latin typeface="+mj-lt"/>
              </a:rPr>
              <a:t>thiết lập thêm các tùy chọn cho các cột, nhấp chuột chọn </a:t>
            </a:r>
            <a:r>
              <a:rPr lang="en-US" b="1">
                <a:solidFill>
                  <a:srgbClr val="2E2D32"/>
                </a:solidFill>
                <a:latin typeface="+mj-lt"/>
              </a:rPr>
              <a:t>More Columns</a:t>
            </a:r>
            <a:r>
              <a:rPr lang="en-US">
                <a:solidFill>
                  <a:srgbClr val="2E2D32"/>
                </a:solidFill>
                <a:latin typeface="+mj-lt"/>
              </a:rPr>
              <a:t>. </a:t>
            </a:r>
            <a:endParaRPr lang="en-US">
              <a:latin typeface="+mj-lt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54" y="2774408"/>
            <a:ext cx="1767282" cy="349022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1" y="2870822"/>
            <a:ext cx="2723626" cy="23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8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59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Kết thúc</a:t>
            </a:r>
            <a:endParaRPr lang="en-US" sz="400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7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Nhập và chỉnh sửa văn bản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39" y="1819073"/>
            <a:ext cx="9625142" cy="26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9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Nhập và chỉnh sửa văn </a:t>
            </a:r>
            <a:r>
              <a:rPr lang="en-US" smtClean="0"/>
              <a:t>bản</a:t>
            </a:r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/>
          <a:stretch/>
        </p:blipFill>
        <p:spPr>
          <a:xfrm>
            <a:off x="2696920" y="1112582"/>
            <a:ext cx="6515984" cy="56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/>
              <a:t>Sử dụng Thước </a:t>
            </a:r>
            <a:r>
              <a:rPr lang="vi-VN" smtClean="0"/>
              <a:t>kẻ</a:t>
            </a:r>
            <a:endParaRPr lang="vi-VN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9" y="1288473"/>
            <a:ext cx="7594058" cy="135359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27" y="2303989"/>
            <a:ext cx="3333342" cy="291150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27" y="5420823"/>
            <a:ext cx="6592220" cy="23815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14" y="2493980"/>
            <a:ext cx="4115384" cy="28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4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Di chuyển xung quanh văn </a:t>
            </a:r>
            <a:r>
              <a:rPr lang="en-US" smtClean="0"/>
              <a:t>bản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21796" y="1848654"/>
            <a:ext cx="3628417" cy="296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211D1E"/>
                </a:solidFill>
              </a:rPr>
              <a:t>Ký tự tiếp theo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-&gt; 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Ký </a:t>
            </a:r>
            <a:r>
              <a:rPr lang="vi-VN">
                <a:solidFill>
                  <a:srgbClr val="211D1E"/>
                </a:solidFill>
              </a:rPr>
              <a:t>tự trước đó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&lt;- 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Từ </a:t>
            </a:r>
            <a:r>
              <a:rPr lang="vi-VN">
                <a:solidFill>
                  <a:srgbClr val="211D1E"/>
                </a:solidFill>
              </a:rPr>
              <a:t>tiếp theo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Ctrl </a:t>
            </a:r>
            <a:r>
              <a:rPr lang="vi-VN">
                <a:solidFill>
                  <a:srgbClr val="211D1E"/>
                </a:solidFill>
              </a:rPr>
              <a:t>+ -&gt; 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Từ </a:t>
            </a:r>
            <a:r>
              <a:rPr lang="vi-VN">
                <a:solidFill>
                  <a:srgbClr val="211D1E"/>
                </a:solidFill>
              </a:rPr>
              <a:t>trước đó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Ctrl </a:t>
            </a:r>
            <a:r>
              <a:rPr lang="vi-VN">
                <a:solidFill>
                  <a:srgbClr val="211D1E"/>
                </a:solidFill>
              </a:rPr>
              <a:t>+ &lt;- 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Bắt </a:t>
            </a:r>
            <a:r>
              <a:rPr lang="vi-VN">
                <a:solidFill>
                  <a:srgbClr val="211D1E"/>
                </a:solidFill>
              </a:rPr>
              <a:t>đầu dòng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Home 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Kết </a:t>
            </a:r>
            <a:r>
              <a:rPr lang="vi-VN">
                <a:solidFill>
                  <a:srgbClr val="211D1E"/>
                </a:solidFill>
              </a:rPr>
              <a:t>thúc dòng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End 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Bắt </a:t>
            </a:r>
            <a:r>
              <a:rPr lang="vi-VN">
                <a:solidFill>
                  <a:srgbClr val="211D1E"/>
                </a:solidFill>
              </a:rPr>
              <a:t>đầu tài liệu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Ctrl </a:t>
            </a:r>
            <a:r>
              <a:rPr lang="vi-VN">
                <a:solidFill>
                  <a:srgbClr val="211D1E"/>
                </a:solidFill>
              </a:rPr>
              <a:t>+ Home 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68639" y="1848654"/>
            <a:ext cx="3693268" cy="296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211D1E"/>
                </a:solidFill>
              </a:rPr>
              <a:t>Dòng tiếp theo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000101"/>
                </a:solidFill>
              </a:rPr>
              <a:t>↓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Dòng </a:t>
            </a:r>
            <a:r>
              <a:rPr lang="vi-VN">
                <a:solidFill>
                  <a:srgbClr val="211D1E"/>
                </a:solidFill>
              </a:rPr>
              <a:t>trước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000101"/>
                </a:solidFill>
              </a:rPr>
              <a:t>↑</a:t>
            </a:r>
            <a:endParaRPr lang="en-US"/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Đoạn </a:t>
            </a:r>
            <a:r>
              <a:rPr lang="vi-VN">
                <a:solidFill>
                  <a:srgbClr val="211D1E"/>
                </a:solidFill>
              </a:rPr>
              <a:t>tiếp theo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Ctrl </a:t>
            </a:r>
            <a:r>
              <a:rPr lang="vi-VN">
                <a:solidFill>
                  <a:srgbClr val="211D1E"/>
                </a:solidFill>
              </a:rPr>
              <a:t>+ </a:t>
            </a:r>
            <a:r>
              <a:rPr lang="vi-VN">
                <a:solidFill>
                  <a:srgbClr val="000101"/>
                </a:solidFill>
              </a:rPr>
              <a:t>↓ </a:t>
            </a:r>
            <a:endParaRPr lang="en-US" smtClean="0">
              <a:solidFill>
                <a:srgbClr val="000101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Đoạn </a:t>
            </a:r>
            <a:r>
              <a:rPr lang="vi-VN">
                <a:solidFill>
                  <a:srgbClr val="211D1E"/>
                </a:solidFill>
              </a:rPr>
              <a:t>trước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Ctrl +</a:t>
            </a:r>
            <a:r>
              <a:rPr lang="en-US" smtClean="0">
                <a:solidFill>
                  <a:srgbClr val="211D1E"/>
                </a:solidFill>
              </a:rPr>
              <a:t> </a:t>
            </a:r>
            <a:r>
              <a:rPr lang="vi-VN">
                <a:solidFill>
                  <a:srgbClr val="000101"/>
                </a:solidFill>
              </a:rPr>
              <a:t>↑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Màn </a:t>
            </a:r>
            <a:r>
              <a:rPr lang="vi-VN">
                <a:solidFill>
                  <a:srgbClr val="211D1E"/>
                </a:solidFill>
              </a:rPr>
              <a:t>hình tiếp theo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Pg </a:t>
            </a:r>
            <a:r>
              <a:rPr lang="vi-VN">
                <a:solidFill>
                  <a:srgbClr val="211D1E"/>
                </a:solidFill>
              </a:rPr>
              <a:t>Dn 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Màn </a:t>
            </a:r>
            <a:r>
              <a:rPr lang="vi-VN">
                <a:solidFill>
                  <a:srgbClr val="211D1E"/>
                </a:solidFill>
              </a:rPr>
              <a:t>hình trước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Pg </a:t>
            </a:r>
            <a:r>
              <a:rPr lang="vi-VN">
                <a:solidFill>
                  <a:srgbClr val="211D1E"/>
                </a:solidFill>
              </a:rPr>
              <a:t>Up 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Kết </a:t>
            </a:r>
            <a:r>
              <a:rPr lang="vi-VN">
                <a:solidFill>
                  <a:srgbClr val="211D1E"/>
                </a:solidFill>
              </a:rPr>
              <a:t>thúc tài liệu </a:t>
            </a:r>
            <a:r>
              <a:rPr lang="en-US" smtClean="0">
                <a:solidFill>
                  <a:srgbClr val="211D1E"/>
                </a:solidFill>
              </a:rPr>
              <a:t>	</a:t>
            </a:r>
            <a:r>
              <a:rPr lang="vi-VN" smtClean="0">
                <a:solidFill>
                  <a:srgbClr val="211D1E"/>
                </a:solidFill>
              </a:rPr>
              <a:t>Ctrl </a:t>
            </a:r>
            <a:r>
              <a:rPr lang="vi-VN">
                <a:solidFill>
                  <a:srgbClr val="211D1E"/>
                </a:solidFill>
              </a:rPr>
              <a:t>+ </a:t>
            </a:r>
            <a:r>
              <a:rPr lang="vi-VN" smtClean="0">
                <a:solidFill>
                  <a:srgbClr val="211D1E"/>
                </a:solidFill>
              </a:rPr>
              <a:t>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Sử dụng thanh </a:t>
            </a:r>
            <a:r>
              <a:rPr lang="en-US" smtClean="0"/>
              <a:t>cuộn</a:t>
            </a:r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41" y="1288473"/>
            <a:ext cx="8177718" cy="14691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6021" y="2973644"/>
            <a:ext cx="101041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>
                <a:solidFill>
                  <a:srgbClr val="211D1E"/>
                </a:solidFill>
              </a:rPr>
              <a:t>Có ba phương pháp để di chuyển xung quanh tài liệu sử dụng các thanh cuộn: </a:t>
            </a:r>
            <a:endParaRPr lang="en-US" b="1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• </a:t>
            </a:r>
            <a:r>
              <a:rPr lang="vi-VN">
                <a:solidFill>
                  <a:srgbClr val="211D1E"/>
                </a:solidFill>
              </a:rPr>
              <a:t>Nhấp chuột vào mũi tên trên thanh cuộn để di chuyển hộp cuộn lên hoặc sang trái và sang phải. 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• </a:t>
            </a:r>
            <a:r>
              <a:rPr lang="vi-VN">
                <a:solidFill>
                  <a:srgbClr val="211D1E"/>
                </a:solidFill>
              </a:rPr>
              <a:t>Nhấp chuột vào mũi tên ở một trong hai phía của hộp cuộn. </a:t>
            </a:r>
            <a:endParaRPr lang="en-US" smtClean="0">
              <a:solidFill>
                <a:srgbClr val="211D1E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rgbClr val="211D1E"/>
                </a:solidFill>
              </a:rPr>
              <a:t>• </a:t>
            </a:r>
            <a:r>
              <a:rPr lang="vi-VN">
                <a:solidFill>
                  <a:srgbClr val="211D1E"/>
                </a:solidFill>
              </a:rPr>
              <a:t>Kéo hộp cuộn.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740" y="1585868"/>
            <a:ext cx="231952" cy="452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776" y="4691578"/>
            <a:ext cx="4066667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Làm việc với các Đoạn văn </a:t>
            </a:r>
            <a:r>
              <a:rPr lang="en-US" smtClean="0"/>
              <a:t>bản</a:t>
            </a:r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44" y="2565668"/>
            <a:ext cx="9682112" cy="17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Font chuẩn">
      <a:majorFont>
        <a:latin typeface="UTM Duepuntozero"/>
        <a:ea typeface=""/>
        <a:cs typeface=""/>
      </a:majorFont>
      <a:minorFont>
        <a:latin typeface="UTM Duepuntozero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50000"/>
          </a:lnSpc>
          <a:defRPr>
            <a:solidFill>
              <a:srgbClr val="211D1E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12722</TotalTime>
  <Words>1506</Words>
  <Application>Microsoft Office PowerPoint</Application>
  <PresentationFormat>Widescreen</PresentationFormat>
  <Paragraphs>121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UTM Duepuntozero</vt:lpstr>
      <vt:lpstr>Wingdings</vt:lpstr>
      <vt:lpstr>Banded</vt:lpstr>
      <vt:lpstr> Các Ứng Dụng Chủ Chốt</vt:lpstr>
      <vt:lpstr>Chủ đề B. MICROSOFT WORD</vt:lpstr>
      <vt:lpstr> Bài 1. Tớ thao tác với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Bài 2. Tớ tạo bố cục cho tài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Trung</dc:creator>
  <cp:lastModifiedBy>Phat Tai Nguyen</cp:lastModifiedBy>
  <cp:revision>249</cp:revision>
  <dcterms:created xsi:type="dcterms:W3CDTF">2014-06-09T03:12:12Z</dcterms:created>
  <dcterms:modified xsi:type="dcterms:W3CDTF">2016-05-08T03:00:41Z</dcterms:modified>
</cp:coreProperties>
</file>